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2" r:id="rId1"/>
  </p:sldMasterIdLst>
  <p:notesMasterIdLst>
    <p:notesMasterId r:id="rId34"/>
  </p:notesMasterIdLst>
  <p:sldIdLst>
    <p:sldId id="256" r:id="rId2"/>
    <p:sldId id="279" r:id="rId3"/>
    <p:sldId id="261" r:id="rId4"/>
    <p:sldId id="283" r:id="rId5"/>
    <p:sldId id="262" r:id="rId6"/>
    <p:sldId id="263" r:id="rId7"/>
    <p:sldId id="293" r:id="rId8"/>
    <p:sldId id="264" r:id="rId9"/>
    <p:sldId id="291" r:id="rId10"/>
    <p:sldId id="265" r:id="rId11"/>
    <p:sldId id="266" r:id="rId12"/>
    <p:sldId id="267" r:id="rId13"/>
    <p:sldId id="268" r:id="rId14"/>
    <p:sldId id="269" r:id="rId15"/>
    <p:sldId id="270" r:id="rId16"/>
    <p:sldId id="271" r:id="rId17"/>
    <p:sldId id="272" r:id="rId18"/>
    <p:sldId id="288" r:id="rId19"/>
    <p:sldId id="289" r:id="rId20"/>
    <p:sldId id="290" r:id="rId21"/>
    <p:sldId id="284" r:id="rId22"/>
    <p:sldId id="277" r:id="rId23"/>
    <p:sldId id="287" r:id="rId24"/>
    <p:sldId id="281" r:id="rId25"/>
    <p:sldId id="280" r:id="rId26"/>
    <p:sldId id="292" r:id="rId27"/>
    <p:sldId id="278" r:id="rId28"/>
    <p:sldId id="275" r:id="rId29"/>
    <p:sldId id="276" r:id="rId30"/>
    <p:sldId id="282" r:id="rId31"/>
    <p:sldId id="285" r:id="rId32"/>
    <p:sldId id="286" r:id="rId33"/>
  </p:sldIdLst>
  <p:sldSz cx="9144000" cy="6858000" type="screen4x3"/>
  <p:notesSz cx="6858000" cy="9083675"/>
  <p:defaultTextStyle>
    <a:defPPr>
      <a:defRPr lang="en-US"/>
    </a:defPPr>
    <a:lvl1pPr algn="l" rtl="0" eaLnBrk="0" fontAlgn="base" hangingPunct="0">
      <a:spcBef>
        <a:spcPct val="0"/>
      </a:spcBef>
      <a:spcAft>
        <a:spcPct val="0"/>
      </a:spcAft>
      <a:defRPr kern="1200">
        <a:solidFill>
          <a:schemeClr val="tx1"/>
        </a:solidFill>
        <a:latin typeface="Verdana" pitchFamily="34" charset="0"/>
        <a:ea typeface="+mn-ea"/>
        <a:cs typeface="+mn-cs"/>
      </a:defRPr>
    </a:lvl1pPr>
    <a:lvl2pPr marL="457200" algn="l" rtl="0" eaLnBrk="0" fontAlgn="base" hangingPunct="0">
      <a:spcBef>
        <a:spcPct val="0"/>
      </a:spcBef>
      <a:spcAft>
        <a:spcPct val="0"/>
      </a:spcAft>
      <a:defRPr kern="1200">
        <a:solidFill>
          <a:schemeClr val="tx1"/>
        </a:solidFill>
        <a:latin typeface="Verdana" pitchFamily="34" charset="0"/>
        <a:ea typeface="+mn-ea"/>
        <a:cs typeface="+mn-cs"/>
      </a:defRPr>
    </a:lvl2pPr>
    <a:lvl3pPr marL="914400" algn="l" rtl="0" eaLnBrk="0" fontAlgn="base" hangingPunct="0">
      <a:spcBef>
        <a:spcPct val="0"/>
      </a:spcBef>
      <a:spcAft>
        <a:spcPct val="0"/>
      </a:spcAft>
      <a:defRPr kern="1200">
        <a:solidFill>
          <a:schemeClr val="tx1"/>
        </a:solidFill>
        <a:latin typeface="Verdana" pitchFamily="34" charset="0"/>
        <a:ea typeface="+mn-ea"/>
        <a:cs typeface="+mn-cs"/>
      </a:defRPr>
    </a:lvl3pPr>
    <a:lvl4pPr marL="1371600" algn="l" rtl="0" eaLnBrk="0" fontAlgn="base" hangingPunct="0">
      <a:spcBef>
        <a:spcPct val="0"/>
      </a:spcBef>
      <a:spcAft>
        <a:spcPct val="0"/>
      </a:spcAft>
      <a:defRPr kern="1200">
        <a:solidFill>
          <a:schemeClr val="tx1"/>
        </a:solidFill>
        <a:latin typeface="Verdana" pitchFamily="34" charset="0"/>
        <a:ea typeface="+mn-ea"/>
        <a:cs typeface="+mn-cs"/>
      </a:defRPr>
    </a:lvl4pPr>
    <a:lvl5pPr marL="1828800" algn="l" rtl="0" eaLnBrk="0" fontAlgn="base" hangingPunct="0">
      <a:spcBef>
        <a:spcPct val="0"/>
      </a:spcBef>
      <a:spcAft>
        <a:spcPct val="0"/>
      </a:spcAft>
      <a:defRPr kern="1200">
        <a:solidFill>
          <a:schemeClr val="tx1"/>
        </a:solidFill>
        <a:latin typeface="Verdana" pitchFamily="34" charset="0"/>
        <a:ea typeface="+mn-ea"/>
        <a:cs typeface="+mn-cs"/>
      </a:defRPr>
    </a:lvl5pPr>
    <a:lvl6pPr marL="2286000" algn="l" defTabSz="914400" rtl="0" eaLnBrk="1" latinLnBrk="0" hangingPunct="1">
      <a:defRPr kern="1200">
        <a:solidFill>
          <a:schemeClr val="tx1"/>
        </a:solidFill>
        <a:latin typeface="Verdana" pitchFamily="34" charset="0"/>
        <a:ea typeface="+mn-ea"/>
        <a:cs typeface="+mn-cs"/>
      </a:defRPr>
    </a:lvl6pPr>
    <a:lvl7pPr marL="2743200" algn="l" defTabSz="914400" rtl="0" eaLnBrk="1" latinLnBrk="0" hangingPunct="1">
      <a:defRPr kern="1200">
        <a:solidFill>
          <a:schemeClr val="tx1"/>
        </a:solidFill>
        <a:latin typeface="Verdana" pitchFamily="34" charset="0"/>
        <a:ea typeface="+mn-ea"/>
        <a:cs typeface="+mn-cs"/>
      </a:defRPr>
    </a:lvl7pPr>
    <a:lvl8pPr marL="3200400" algn="l" defTabSz="914400" rtl="0" eaLnBrk="1" latinLnBrk="0" hangingPunct="1">
      <a:defRPr kern="1200">
        <a:solidFill>
          <a:schemeClr val="tx1"/>
        </a:solidFill>
        <a:latin typeface="Verdana" pitchFamily="34" charset="0"/>
        <a:ea typeface="+mn-ea"/>
        <a:cs typeface="+mn-cs"/>
      </a:defRPr>
    </a:lvl8pPr>
    <a:lvl9pPr marL="3657600" algn="l" defTabSz="914400" rtl="0" eaLnBrk="1" latinLnBrk="0" hangingPunct="1">
      <a:defRPr kern="1200">
        <a:solidFill>
          <a:schemeClr val="tx1"/>
        </a:solidFill>
        <a:latin typeface="Verdana"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82632" autoAdjust="0"/>
  </p:normalViewPr>
  <p:slideViewPr>
    <p:cSldViewPr>
      <p:cViewPr varScale="1">
        <p:scale>
          <a:sx n="64" d="100"/>
          <a:sy n="64" d="100"/>
        </p:scale>
        <p:origin x="-672" y="-6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4184"/>
          </a:xfrm>
          <a:prstGeom prst="rect">
            <a:avLst/>
          </a:prstGeom>
        </p:spPr>
        <p:txBody>
          <a:bodyPr vert="horz" lIns="91090" tIns="45545" rIns="91090" bIns="45545" rtlCol="0"/>
          <a:lstStyle>
            <a:lvl1pPr algn="l">
              <a:defRPr sz="1200"/>
            </a:lvl1pPr>
          </a:lstStyle>
          <a:p>
            <a:endParaRPr lang="en-US"/>
          </a:p>
        </p:txBody>
      </p:sp>
      <p:sp>
        <p:nvSpPr>
          <p:cNvPr id="3" name="Date Placeholder 2"/>
          <p:cNvSpPr>
            <a:spLocks noGrp="1"/>
          </p:cNvSpPr>
          <p:nvPr>
            <p:ph type="dt" idx="1"/>
          </p:nvPr>
        </p:nvSpPr>
        <p:spPr>
          <a:xfrm>
            <a:off x="3884613" y="0"/>
            <a:ext cx="2971800" cy="454184"/>
          </a:xfrm>
          <a:prstGeom prst="rect">
            <a:avLst/>
          </a:prstGeom>
        </p:spPr>
        <p:txBody>
          <a:bodyPr vert="horz" lIns="91090" tIns="45545" rIns="91090" bIns="45545" rtlCol="0"/>
          <a:lstStyle>
            <a:lvl1pPr algn="r">
              <a:defRPr sz="1200"/>
            </a:lvl1pPr>
          </a:lstStyle>
          <a:p>
            <a:fld id="{5947A8C2-73D9-46F3-83E6-C53E02162D1F}" type="datetimeFigureOut">
              <a:rPr lang="en-US" smtClean="0"/>
              <a:pPr/>
              <a:t>1/17/2011</a:t>
            </a:fld>
            <a:endParaRPr lang="en-US"/>
          </a:p>
        </p:txBody>
      </p:sp>
      <p:sp>
        <p:nvSpPr>
          <p:cNvPr id="4" name="Slide Image Placeholder 3"/>
          <p:cNvSpPr>
            <a:spLocks noGrp="1" noRot="1" noChangeAspect="1"/>
          </p:cNvSpPr>
          <p:nvPr>
            <p:ph type="sldImg" idx="2"/>
          </p:nvPr>
        </p:nvSpPr>
        <p:spPr>
          <a:xfrm>
            <a:off x="1157288" y="681038"/>
            <a:ext cx="4543425" cy="3406775"/>
          </a:xfrm>
          <a:prstGeom prst="rect">
            <a:avLst/>
          </a:prstGeom>
          <a:noFill/>
          <a:ln w="12700">
            <a:solidFill>
              <a:prstClr val="black"/>
            </a:solidFill>
          </a:ln>
        </p:spPr>
        <p:txBody>
          <a:bodyPr vert="horz" lIns="91090" tIns="45545" rIns="91090" bIns="45545" rtlCol="0" anchor="ctr"/>
          <a:lstStyle/>
          <a:p>
            <a:endParaRPr lang="en-US"/>
          </a:p>
        </p:txBody>
      </p:sp>
      <p:sp>
        <p:nvSpPr>
          <p:cNvPr id="5" name="Notes Placeholder 4"/>
          <p:cNvSpPr>
            <a:spLocks noGrp="1"/>
          </p:cNvSpPr>
          <p:nvPr>
            <p:ph type="body" sz="quarter" idx="3"/>
          </p:nvPr>
        </p:nvSpPr>
        <p:spPr>
          <a:xfrm>
            <a:off x="685800" y="4314746"/>
            <a:ext cx="5486400" cy="4087654"/>
          </a:xfrm>
          <a:prstGeom prst="rect">
            <a:avLst/>
          </a:prstGeom>
        </p:spPr>
        <p:txBody>
          <a:bodyPr vert="horz" lIns="91090" tIns="45545" rIns="91090" bIns="45545"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27915"/>
            <a:ext cx="2971800" cy="454184"/>
          </a:xfrm>
          <a:prstGeom prst="rect">
            <a:avLst/>
          </a:prstGeom>
        </p:spPr>
        <p:txBody>
          <a:bodyPr vert="horz" lIns="91090" tIns="45545" rIns="91090" bIns="45545"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27915"/>
            <a:ext cx="2971800" cy="454184"/>
          </a:xfrm>
          <a:prstGeom prst="rect">
            <a:avLst/>
          </a:prstGeom>
        </p:spPr>
        <p:txBody>
          <a:bodyPr vert="horz" lIns="91090" tIns="45545" rIns="91090" bIns="45545" rtlCol="0" anchor="b"/>
          <a:lstStyle>
            <a:lvl1pPr algn="r">
              <a:defRPr sz="1200"/>
            </a:lvl1pPr>
          </a:lstStyle>
          <a:p>
            <a:fld id="{578C76B3-D1F0-4DFE-B645-2DB07F93BF19}" type="slidenum">
              <a:rPr lang="en-US" smtClean="0"/>
              <a:pPr/>
              <a:t>‹#›</a:t>
            </a:fld>
            <a:endParaRPr lang="en-US"/>
          </a:p>
        </p:txBody>
      </p:sp>
    </p:spTree>
    <p:extLst>
      <p:ext uri="{BB962C8B-B14F-4D97-AF65-F5344CB8AC3E}">
        <p14:creationId xmlns:p14="http://schemas.microsoft.com/office/powerpoint/2010/main" val="4584824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78C76B3-D1F0-4DFE-B645-2DB07F93BF19}" type="slidenum">
              <a:rPr lang="en-US" smtClean="0"/>
              <a:pPr/>
              <a:t>1</a:t>
            </a:fld>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defRPr/>
            </a:pPr>
            <a:r>
              <a:rPr lang="en-US" dirty="0" smtClean="0">
                <a:ea typeface="Arial Unicode MS" pitchFamily="34" charset="-128"/>
                <a:cs typeface="Arial Unicode MS" pitchFamily="34" charset="-128"/>
              </a:rPr>
              <a:t>Within the Language Arts Strand there are two categories: College and Career Readiness as well as the K-12.</a:t>
            </a:r>
          </a:p>
          <a:p>
            <a:pPr>
              <a:defRPr/>
            </a:pPr>
            <a:r>
              <a:rPr lang="en-US" dirty="0" smtClean="0">
                <a:ea typeface="Arial Unicode MS" pitchFamily="34" charset="-128"/>
                <a:cs typeface="Arial Unicode MS" pitchFamily="34" charset="-128"/>
              </a:rPr>
              <a:t>The College and Career Readiness </a:t>
            </a:r>
            <a:r>
              <a:rPr lang="en-US" dirty="0" smtClean="0"/>
              <a:t>standards address what students are expected to learn when they have graduated from high school while the K-12 standards address expectations for elementary through high school.</a:t>
            </a:r>
            <a:endParaRPr lang="en-US" dirty="0" smtClean="0">
              <a:ea typeface="Arial Unicode MS" pitchFamily="34" charset="-128"/>
              <a:cs typeface="Arial Unicode MS" pitchFamily="34" charset="-128"/>
            </a:endParaRPr>
          </a:p>
          <a:p>
            <a:pPr>
              <a:defRPr/>
            </a:pPr>
            <a:endParaRPr lang="en-US" dirty="0" smtClean="0">
              <a:ea typeface="Arial Unicode MS" pitchFamily="34" charset="-128"/>
              <a:cs typeface="Arial Unicode MS" pitchFamily="34" charset="-128"/>
            </a:endParaRPr>
          </a:p>
          <a:p>
            <a:pPr>
              <a:defRPr/>
            </a:pPr>
            <a:r>
              <a:rPr lang="en-US" dirty="0" smtClean="0">
                <a:ea typeface="Arial Unicode MS" pitchFamily="34" charset="-128"/>
                <a:cs typeface="Arial Unicode MS" pitchFamily="34" charset="-128"/>
              </a:rPr>
              <a:t>In order to prepare students for the challenges of college and career texts, the standards require a rich reading of literature as well as extensive reading in science, history/social studies, and other disciplines. </a:t>
            </a:r>
          </a:p>
          <a:p>
            <a:pPr>
              <a:defRPr/>
            </a:pPr>
            <a:endParaRPr lang="en-US" dirty="0" smtClean="0">
              <a:ea typeface="Arial Unicode MS" pitchFamily="34" charset="-128"/>
              <a:cs typeface="Arial Unicode MS" pitchFamily="34" charset="-128"/>
            </a:endParaRPr>
          </a:p>
          <a:p>
            <a:pPr>
              <a:defRPr/>
            </a:pPr>
            <a:r>
              <a:rPr lang="en-US" dirty="0" smtClean="0">
                <a:ea typeface="Arial Unicode MS" pitchFamily="34" charset="-128"/>
                <a:cs typeface="Arial Unicode MS" pitchFamily="34" charset="-128"/>
              </a:rPr>
              <a:t>Students are required to learn certain critical content, including classic myths and stories from around the world, America’s Founding Documents, and foundational American literature.  </a:t>
            </a:r>
          </a:p>
          <a:p>
            <a:pPr>
              <a:defRPr/>
            </a:pPr>
            <a:endParaRPr lang="en-US" dirty="0" smtClean="0">
              <a:ea typeface="Arial Unicode MS" pitchFamily="34" charset="-128"/>
              <a:cs typeface="Arial Unicode MS" pitchFamily="34" charset="-128"/>
            </a:endParaRPr>
          </a:p>
          <a:p>
            <a:pPr>
              <a:defRPr/>
            </a:pPr>
            <a:r>
              <a:rPr lang="en-US" dirty="0" smtClean="0">
                <a:ea typeface="Arial Unicode MS" pitchFamily="34" charset="-128"/>
                <a:cs typeface="Arial Unicode MS" pitchFamily="34" charset="-128"/>
              </a:rPr>
              <a:t>The standards also require that students systematically develop knowledge of literature as well as knowledge in other disciplines through reading, writing, speaking, and listening in history/social studies and science.</a:t>
            </a:r>
          </a:p>
          <a:p>
            <a:endParaRPr lang="en-US" dirty="0" smtClean="0"/>
          </a:p>
          <a:p>
            <a:endParaRPr lang="en-US" dirty="0" smtClean="0"/>
          </a:p>
        </p:txBody>
      </p:sp>
      <p:sp>
        <p:nvSpPr>
          <p:cNvPr id="4" name="Slide Number Placeholder 3"/>
          <p:cNvSpPr>
            <a:spLocks noGrp="1"/>
          </p:cNvSpPr>
          <p:nvPr>
            <p:ph type="sldNum" sz="quarter" idx="10"/>
          </p:nvPr>
        </p:nvSpPr>
        <p:spPr/>
        <p:txBody>
          <a:bodyPr/>
          <a:lstStyle/>
          <a:p>
            <a:fld id="{9168357E-A41B-463F-8435-4DC066496106}" type="slidenum">
              <a:rPr lang="en-US" smtClean="0"/>
              <a:pPr/>
              <a:t>11</a:t>
            </a:fld>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message here is clear; literacy is the responsibility of all teachers,</a:t>
            </a:r>
            <a:r>
              <a:rPr lang="en-US" baseline="0" dirty="0" smtClean="0"/>
              <a:t> with all teachers teaching all students how to apply the literacy skills needed to comprehend the content and demonstrate their understanding of the respective subject. Basically, students face the same coordinated expectations around reading and writing in social studies, science, and technical subjects. </a:t>
            </a:r>
          </a:p>
          <a:p>
            <a:endParaRPr lang="en-US" baseline="0" dirty="0" smtClean="0"/>
          </a:p>
          <a:p>
            <a:r>
              <a:rPr lang="en-US" dirty="0" smtClean="0"/>
              <a:t>What is important</a:t>
            </a:r>
            <a:r>
              <a:rPr lang="en-US" baseline="0" dirty="0" smtClean="0"/>
              <a:t> for these teachers to understand is they now have some </a:t>
            </a:r>
            <a:r>
              <a:rPr lang="en-US" dirty="0" smtClean="0"/>
              <a:t>ADDED responsibility.</a:t>
            </a:r>
            <a:endParaRPr lang="en-US" dirty="0"/>
          </a:p>
        </p:txBody>
      </p:sp>
      <p:sp>
        <p:nvSpPr>
          <p:cNvPr id="4" name="Slide Number Placeholder 3"/>
          <p:cNvSpPr>
            <a:spLocks noGrp="1"/>
          </p:cNvSpPr>
          <p:nvPr>
            <p:ph type="sldNum" sz="quarter" idx="10"/>
          </p:nvPr>
        </p:nvSpPr>
        <p:spPr/>
        <p:txBody>
          <a:bodyPr/>
          <a:lstStyle/>
          <a:p>
            <a:fld id="{9168357E-A41B-463F-8435-4DC066496106}" type="slidenum">
              <a:rPr lang="en-US" smtClean="0"/>
              <a:pPr/>
              <a:t>12</a:t>
            </a:fld>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best understanding of what works in the classroom comes from the teachers who are in them. That’s why these standards will establish </a:t>
            </a:r>
            <a:r>
              <a:rPr lang="en-US" i="1" dirty="0" smtClean="0"/>
              <a:t>what</a:t>
            </a:r>
            <a:r>
              <a:rPr lang="en-US" dirty="0" smtClean="0"/>
              <a:t> students need to learn, but they will not dictate </a:t>
            </a:r>
            <a:r>
              <a:rPr lang="en-US" i="1" dirty="0" smtClean="0"/>
              <a:t>how</a:t>
            </a:r>
            <a:r>
              <a:rPr lang="en-US" dirty="0" smtClean="0"/>
              <a:t> teachers should teach. Instead, schools and teachers will decide how best to help students reach the standards. </a:t>
            </a:r>
          </a:p>
          <a:p>
            <a:endParaRPr lang="en-US" dirty="0" smtClean="0"/>
          </a:p>
          <a:p>
            <a:r>
              <a:rPr lang="en-US" dirty="0" smtClean="0"/>
              <a:t>Schools</a:t>
            </a:r>
            <a:r>
              <a:rPr lang="en-US" baseline="0" dirty="0" smtClean="0"/>
              <a:t> and districts should build units of instruction that incorporate strategies and interventions for specific groups of students. Instruction Planner and Curriculum </a:t>
            </a:r>
            <a:r>
              <a:rPr lang="en-US" baseline="0" dirty="0" err="1" smtClean="0"/>
              <a:t>Mapper</a:t>
            </a:r>
            <a:r>
              <a:rPr lang="en-US" baseline="0" dirty="0" smtClean="0"/>
              <a:t> are two tools that will greatly enhance the work of teachers and administrators in meeting the curriculum needs of all students. </a:t>
            </a:r>
            <a:endParaRPr lang="en-US" dirty="0"/>
          </a:p>
        </p:txBody>
      </p:sp>
      <p:sp>
        <p:nvSpPr>
          <p:cNvPr id="4" name="Slide Number Placeholder 3"/>
          <p:cNvSpPr>
            <a:spLocks noGrp="1"/>
          </p:cNvSpPr>
          <p:nvPr>
            <p:ph type="sldNum" sz="quarter" idx="10"/>
          </p:nvPr>
        </p:nvSpPr>
        <p:spPr/>
        <p:txBody>
          <a:bodyPr/>
          <a:lstStyle/>
          <a:p>
            <a:fld id="{9168357E-A41B-463F-8435-4DC066496106}" type="slidenum">
              <a:rPr lang="en-US" smtClean="0"/>
              <a:pPr/>
              <a:t>13</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High Schools</a:t>
            </a:r>
            <a:r>
              <a:rPr lang="en-US" baseline="0" dirty="0" smtClean="0"/>
              <a:t> can decide on two models: either the traditional sequence most schools across the country currently utilize, which is  Algebra, Geometry, and Algebra II</a:t>
            </a:r>
          </a:p>
          <a:p>
            <a:r>
              <a:rPr lang="en-US" baseline="0" dirty="0" smtClean="0"/>
              <a:t>The other choice is to do an integrated approach to the subjects. Exactly what the integrated approach will look like is still being discussed and we at Collaborative Learning are keeping in close contact with CCSSO to stay informed.</a:t>
            </a:r>
          </a:p>
          <a:p>
            <a:endParaRPr lang="en-US" baseline="0" dirty="0" smtClean="0"/>
          </a:p>
          <a:p>
            <a:r>
              <a:rPr lang="en-US" b="1" i="1" baseline="0" dirty="0" smtClean="0"/>
              <a:t>Allow participants time to read the slide</a:t>
            </a:r>
            <a:endParaRPr lang="en-US" b="1" i="1" dirty="0"/>
          </a:p>
        </p:txBody>
      </p:sp>
      <p:sp>
        <p:nvSpPr>
          <p:cNvPr id="4" name="Slide Number Placeholder 3"/>
          <p:cNvSpPr>
            <a:spLocks noGrp="1"/>
          </p:cNvSpPr>
          <p:nvPr>
            <p:ph type="sldNum" sz="quarter" idx="10"/>
          </p:nvPr>
        </p:nvSpPr>
        <p:spPr/>
        <p:txBody>
          <a:bodyPr/>
          <a:lstStyle/>
          <a:p>
            <a:fld id="{9168357E-A41B-463F-8435-4DC066496106}" type="slidenum">
              <a:rPr lang="en-US" smtClean="0"/>
              <a:pPr/>
              <a:t>14</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cs typeface="Arial" charset="0"/>
              </a:rPr>
              <a:t>In grades K-5 students gain a solid foundation in whole numbers, addition, subtraction, multiplication, division, fractions, and decimals.  For example, students in Kindergarten focus on the number core (learning how numbers correspond to quantities and learning how to put together and take apart numbers) in order to prepare them for addition and subtraction.</a:t>
            </a:r>
          </a:p>
          <a:p>
            <a:endParaRPr lang="en-US" dirty="0" smtClean="0">
              <a:cs typeface="Arial" charset="0"/>
            </a:endParaRPr>
          </a:p>
          <a:p>
            <a:r>
              <a:rPr lang="en-US" dirty="0" smtClean="0">
                <a:cs typeface="Arial" charset="0"/>
              </a:rPr>
              <a:t>In the middle grades, students build upon the strong foundation in grades K-5 through hands on learning in geometry, algebra, probability, and statistics.</a:t>
            </a:r>
          </a:p>
          <a:p>
            <a:endParaRPr lang="en-US" dirty="0" smtClean="0">
              <a:cs typeface="Arial" charset="0"/>
            </a:endParaRPr>
          </a:p>
          <a:p>
            <a:r>
              <a:rPr lang="en-US" dirty="0" smtClean="0">
                <a:cs typeface="Arial" charset="0"/>
              </a:rPr>
              <a:t>The high school standards call on students to practice applying mathematical ways of thinking to real world issues and challenges and emphasize mathematical modeling. </a:t>
            </a:r>
          </a:p>
          <a:p>
            <a:endParaRPr lang="en-US" dirty="0" smtClean="0">
              <a:cs typeface="Arial" charset="0"/>
            </a:endParaRPr>
          </a:p>
          <a:p>
            <a:pPr>
              <a:defRPr/>
            </a:pPr>
            <a:r>
              <a:rPr lang="en-US" b="1" i="1" dirty="0" smtClean="0">
                <a:solidFill>
                  <a:srgbClr val="FF0000"/>
                </a:solidFill>
                <a:ea typeface="Arial Unicode MS" pitchFamily="34" charset="-128"/>
                <a:cs typeface="Arial Unicode MS" pitchFamily="34" charset="-128"/>
              </a:rPr>
              <a:t>PLAY VIDEO (important note about playing video- you must turn the volume up on your computer as well as the volume on the computer screen. Place your phone next to your computer so participants can hear) </a:t>
            </a:r>
            <a:r>
              <a:rPr lang="en-US" b="1" i="1" u="sng" dirty="0" smtClean="0">
                <a:solidFill>
                  <a:srgbClr val="FF0000"/>
                </a:solidFill>
                <a:ea typeface="Arial Unicode MS" pitchFamily="34" charset="-128"/>
                <a:cs typeface="Arial Unicode MS" pitchFamily="34" charset="-128"/>
              </a:rPr>
              <a:t>STOP THE VIDEO AFTER THE GENTLEMAN SAYS  “MORE TIME SPENT ON LESS THINGS” WHEN HE SHOWS THE BLUE CHART YOU NEED TO STOP</a:t>
            </a:r>
          </a:p>
          <a:p>
            <a:endParaRPr lang="en-US" dirty="0" smtClean="0"/>
          </a:p>
          <a:p>
            <a:endParaRPr lang="en-US" dirty="0" smtClean="0"/>
          </a:p>
          <a:p>
            <a:r>
              <a:rPr lang="en-US" b="1" i="1" dirty="0" smtClean="0"/>
              <a:t>FYI:</a:t>
            </a:r>
            <a:r>
              <a:rPr lang="en-US" b="1" i="1" baseline="0" dirty="0" smtClean="0"/>
              <a:t> </a:t>
            </a:r>
            <a:r>
              <a:rPr lang="en-US" b="1" i="1" dirty="0" smtClean="0"/>
              <a:t>NCTM= National Council of Teachers of Mathematics</a:t>
            </a:r>
            <a:endParaRPr lang="en-US" b="1" i="1" dirty="0"/>
          </a:p>
        </p:txBody>
      </p:sp>
      <p:sp>
        <p:nvSpPr>
          <p:cNvPr id="4" name="Slide Number Placeholder 3"/>
          <p:cNvSpPr>
            <a:spLocks noGrp="1"/>
          </p:cNvSpPr>
          <p:nvPr>
            <p:ph type="sldNum" sz="quarter" idx="10"/>
          </p:nvPr>
        </p:nvSpPr>
        <p:spPr/>
        <p:txBody>
          <a:bodyPr/>
          <a:lstStyle/>
          <a:p>
            <a:fld id="{9168357E-A41B-463F-8435-4DC066496106}" type="slidenum">
              <a:rPr lang="en-US" smtClean="0"/>
              <a:pPr/>
              <a:t>15</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Here is a review of some of the key features of the Common Core State Standards</a:t>
            </a:r>
            <a:r>
              <a:rPr lang="en-US" baseline="0" dirty="0" smtClean="0"/>
              <a:t> that we have discussed in this webinar.</a:t>
            </a:r>
            <a:endParaRPr lang="en-US" dirty="0" smtClean="0"/>
          </a:p>
          <a:p>
            <a:endParaRPr lang="en-US" dirty="0" smtClean="0"/>
          </a:p>
          <a:p>
            <a:r>
              <a:rPr lang="en-US" b="1" i="1" dirty="0" smtClean="0"/>
              <a:t>Basically go through the points made on this slide.</a:t>
            </a:r>
            <a:endParaRPr lang="en-US" b="1" i="1" dirty="0"/>
          </a:p>
        </p:txBody>
      </p:sp>
      <p:sp>
        <p:nvSpPr>
          <p:cNvPr id="4" name="Slide Number Placeholder 3"/>
          <p:cNvSpPr>
            <a:spLocks noGrp="1"/>
          </p:cNvSpPr>
          <p:nvPr>
            <p:ph type="sldNum" sz="quarter" idx="10"/>
          </p:nvPr>
        </p:nvSpPr>
        <p:spPr/>
        <p:txBody>
          <a:bodyPr/>
          <a:lstStyle/>
          <a:p>
            <a:fld id="{9168357E-A41B-463F-8435-4DC066496106}" type="slidenum">
              <a:rPr lang="en-US" smtClean="0"/>
              <a:pPr/>
              <a:t>16</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Lets take a look at some of the most</a:t>
            </a:r>
            <a:r>
              <a:rPr lang="en-US" baseline="0" dirty="0" smtClean="0"/>
              <a:t> frequently asked questions.</a:t>
            </a:r>
          </a:p>
          <a:p>
            <a:pPr defTabSz="893917">
              <a:defRPr/>
            </a:pPr>
            <a:r>
              <a:rPr lang="en-US" baseline="0" dirty="0" smtClean="0"/>
              <a:t>Will there be a common assessment? There are currently two consortia working on common assessments. These two consortiums are PARC </a:t>
            </a:r>
            <a:r>
              <a:rPr lang="en-US" b="0" baseline="0" dirty="0" smtClean="0"/>
              <a:t>(</a:t>
            </a:r>
            <a:r>
              <a:rPr lang="en-US" b="0" dirty="0" smtClean="0"/>
              <a:t>Partnership for Assessment of Readiness for College and Careers) who received $185 million</a:t>
            </a:r>
            <a:r>
              <a:rPr lang="en-US" b="0" baseline="0" dirty="0" smtClean="0"/>
              <a:t> in Raise to the Top funds </a:t>
            </a:r>
            <a:r>
              <a:rPr lang="en-US" b="1" i="1" dirty="0" smtClean="0"/>
              <a:t>(Click on PARCC to go to slide that shows the states). </a:t>
            </a:r>
          </a:p>
          <a:p>
            <a:pPr defTabSz="893917">
              <a:defRPr/>
            </a:pPr>
            <a:endParaRPr lang="en-US" dirty="0" smtClean="0"/>
          </a:p>
          <a:p>
            <a:pPr defTabSz="893917">
              <a:defRPr/>
            </a:pPr>
            <a:r>
              <a:rPr lang="en-US" dirty="0" smtClean="0"/>
              <a:t> The SMARTER Balanced Assessment Consortium</a:t>
            </a:r>
            <a:r>
              <a:rPr lang="en-US" baseline="0" dirty="0" smtClean="0"/>
              <a:t> who received $175 million. </a:t>
            </a:r>
            <a:r>
              <a:rPr lang="en-US" dirty="0" smtClean="0"/>
              <a:t>By 2014-15 the assessments developed by these 2 consortia will be in use in any state that chooses to use them </a:t>
            </a:r>
            <a:r>
              <a:rPr lang="en-US" b="1" i="1" u="none" dirty="0" smtClean="0"/>
              <a:t>(Click on Smarter Balanced)</a:t>
            </a:r>
          </a:p>
          <a:p>
            <a:endParaRPr lang="en-US" baseline="0" dirty="0" smtClean="0"/>
          </a:p>
          <a:p>
            <a:r>
              <a:rPr lang="en-US" dirty="0" smtClean="0"/>
              <a:t>For the first time, meeting standards in one state will mean the same thing as in the others.</a:t>
            </a:r>
          </a:p>
          <a:p>
            <a:r>
              <a:rPr lang="en-US" dirty="0" smtClean="0"/>
              <a:t>States in each consortium have agreed to set the same achievement levels or cut-scores on assessments--and the two consortia are</a:t>
            </a:r>
            <a:r>
              <a:rPr lang="en-US" baseline="0" dirty="0" smtClean="0"/>
              <a:t> being asked </a:t>
            </a:r>
            <a:r>
              <a:rPr lang="en-US" dirty="0" smtClean="0"/>
              <a:t>to collaborate to make results comparable across the state consortium.</a:t>
            </a:r>
          </a:p>
          <a:p>
            <a:endParaRPr lang="en-US" baseline="0" dirty="0" smtClean="0"/>
          </a:p>
          <a:p>
            <a:r>
              <a:rPr lang="en-US" baseline="0" dirty="0" smtClean="0"/>
              <a:t>Lets take a closer look at these assessments being developed as well as PARCC and Smarter Balanced.</a:t>
            </a:r>
          </a:p>
          <a:p>
            <a:endParaRPr lang="en-US" baseline="0" dirty="0" smtClean="0"/>
          </a:p>
          <a:p>
            <a:endParaRPr lang="en-US" baseline="0" dirty="0" smtClean="0"/>
          </a:p>
        </p:txBody>
      </p:sp>
      <p:sp>
        <p:nvSpPr>
          <p:cNvPr id="4" name="Slide Number Placeholder 3"/>
          <p:cNvSpPr>
            <a:spLocks noGrp="1"/>
          </p:cNvSpPr>
          <p:nvPr>
            <p:ph type="sldNum" sz="quarter" idx="10"/>
          </p:nvPr>
        </p:nvSpPr>
        <p:spPr/>
        <p:txBody>
          <a:bodyPr/>
          <a:lstStyle/>
          <a:p>
            <a:fld id="{9168357E-A41B-463F-8435-4DC066496106}" type="slidenum">
              <a:rPr lang="en-US" smtClean="0"/>
              <a:pPr/>
              <a:t>17</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pPr defTabSz="455451">
              <a:defRPr/>
            </a:pPr>
            <a:r>
              <a:rPr lang="en-US" dirty="0" smtClean="0"/>
              <a:t>1. For the first time, state assessments will make widespread use of smart technology. They will provide students with realistic, complex performance tasks, immediate feedback, computer adaptive testing, and incorporate accommodations for a range of students. The new assessments will help drive the development of a rich curriculum, instruction that is tailored to student needs, and multiple opportunities throughout the school year to assess student learning. Better assessments, given earlier in the school year, can better measure what matters—growth in student learning. </a:t>
            </a:r>
          </a:p>
          <a:p>
            <a:pPr defTabSz="455451">
              <a:defRPr/>
            </a:pPr>
            <a:endParaRPr lang="en-US" dirty="0" smtClean="0"/>
          </a:p>
          <a:p>
            <a:r>
              <a:rPr lang="en-US" dirty="0" smtClean="0"/>
              <a:t>2. The new assessments will better measure the higher-order thinking skills so vital to success in the global economy of the 21st century and the future of American prosperity. 21st century skills like problem-solving and critical thinking and entrepreneurship and creativity. </a:t>
            </a:r>
          </a:p>
          <a:p>
            <a:r>
              <a:rPr lang="en-US" dirty="0" smtClean="0"/>
              <a:t>3. To be on track today for college and careers, students need to show that they can analyze and solve complex problems, communicate clearly, synthesize information, apply knowledge, and generalize learning to other settings. With the benefit of technology, </a:t>
            </a:r>
            <a:r>
              <a:rPr lang="en-US" b="1" dirty="0" smtClean="0"/>
              <a:t>assessment questions can incorporate audio and video</a:t>
            </a:r>
            <a:r>
              <a:rPr lang="en-US" dirty="0" smtClean="0"/>
              <a:t>. </a:t>
            </a:r>
            <a:r>
              <a:rPr lang="en-US" b="1" dirty="0" smtClean="0"/>
              <a:t>Problems can be situated in real-world environments, where students perform tasks or include multi-stage scenarios and extended essays</a:t>
            </a:r>
            <a:r>
              <a:rPr lang="en-US" dirty="0" smtClean="0"/>
              <a:t>. The NAEP (National</a:t>
            </a:r>
            <a:r>
              <a:rPr lang="en-US" baseline="0" dirty="0" smtClean="0"/>
              <a:t> Assessment of Educational Progress) </a:t>
            </a:r>
            <a:r>
              <a:rPr lang="en-US" dirty="0" smtClean="0"/>
              <a:t>has experimented with asking eighth-graders to use a hot-air balloon simulation to design and conduct an experiment to determine the relationship between payload mass and balloon altitude. As the balloon rises in the flight box, the student notes the changes in altitude, balloon volume, and time to final altitude. Unlike filling in the bubble on a score sheet, this complex simulation task takes 60 minutes to complete. </a:t>
            </a:r>
          </a:p>
          <a:p>
            <a:endParaRPr lang="en-US" dirty="0"/>
          </a:p>
        </p:txBody>
      </p:sp>
      <p:sp>
        <p:nvSpPr>
          <p:cNvPr id="4" name="Slide Number Placeholder 3"/>
          <p:cNvSpPr>
            <a:spLocks noGrp="1"/>
          </p:cNvSpPr>
          <p:nvPr>
            <p:ph type="sldNum" sz="quarter" idx="10"/>
          </p:nvPr>
        </p:nvSpPr>
        <p:spPr/>
        <p:txBody>
          <a:bodyPr/>
          <a:lstStyle/>
          <a:p>
            <a:fld id="{622F621A-26D0-8743-925B-683F1449C4A5}" type="slidenum">
              <a:rPr lang="en-US" smtClean="0"/>
              <a:pPr/>
              <a:t>18</a:t>
            </a:fld>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smtClean="0"/>
          </a:p>
          <a:p>
            <a:r>
              <a:rPr lang="en-US" dirty="0" smtClean="0"/>
              <a:t>The assessments being developed by the PARCC consortium will be computer based but it is not definite for</a:t>
            </a:r>
            <a:r>
              <a:rPr lang="en-US" baseline="0" dirty="0" smtClean="0"/>
              <a:t> the first year. What makes PARCC unique is that </a:t>
            </a:r>
            <a:r>
              <a:rPr lang="en-US" sz="1200" baseline="0" dirty="0" smtClean="0">
                <a:latin typeface="Calibri" pitchFamily="34" charset="0"/>
              </a:rPr>
              <a:t>s</a:t>
            </a:r>
            <a:r>
              <a:rPr lang="en-US" sz="1200" dirty="0" smtClean="0">
                <a:latin typeface="Calibri" pitchFamily="34" charset="0"/>
              </a:rPr>
              <a:t>tudents will take parts of the assessment at key times during the school year, closer to when they learn the material. Another unique items to PARCC is the development of</a:t>
            </a:r>
            <a:r>
              <a:rPr lang="en-US" sz="1200" baseline="0" dirty="0" smtClean="0">
                <a:latin typeface="Calibri" pitchFamily="34" charset="0"/>
              </a:rPr>
              <a:t> a K-2 formative assessment in ELA and Mathematics.</a:t>
            </a:r>
            <a:endParaRPr lang="en-US" dirty="0"/>
          </a:p>
        </p:txBody>
      </p:sp>
      <p:sp>
        <p:nvSpPr>
          <p:cNvPr id="4" name="Slide Number Placeholder 3"/>
          <p:cNvSpPr>
            <a:spLocks noGrp="1"/>
          </p:cNvSpPr>
          <p:nvPr>
            <p:ph type="sldNum" sz="quarter" idx="10"/>
          </p:nvPr>
        </p:nvSpPr>
        <p:spPr/>
        <p:txBody>
          <a:bodyPr/>
          <a:lstStyle/>
          <a:p>
            <a:fld id="{578C76B3-D1F0-4DFE-B645-2DB07F93BF19}" type="slidenum">
              <a:rPr lang="en-US" smtClean="0"/>
              <a:pPr/>
              <a:t>19</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74320" indent="-274320" eaLnBrk="1" fontAlgn="auto" hangingPunct="1">
              <a:spcAft>
                <a:spcPts val="0"/>
              </a:spcAft>
              <a:buFont typeface="Wingdings 2"/>
              <a:buNone/>
              <a:defRPr/>
            </a:pPr>
            <a:r>
              <a:rPr lang="en-US" dirty="0" smtClean="0"/>
              <a:t>The SMARTER Assessment System will include</a:t>
            </a:r>
            <a:r>
              <a:rPr lang="en-US" baseline="0" dirty="0" smtClean="0"/>
              <a:t> </a:t>
            </a:r>
            <a:r>
              <a:rPr lang="en-US" dirty="0" smtClean="0">
                <a:solidFill>
                  <a:srgbClr val="002060"/>
                </a:solidFill>
              </a:rPr>
              <a:t>Summative test (grades 3-8 and once in high school)</a:t>
            </a:r>
          </a:p>
          <a:p>
            <a:pPr marL="822960" lvl="2" eaLnBrk="1" fontAlgn="auto" hangingPunct="1">
              <a:spcAft>
                <a:spcPts val="0"/>
              </a:spcAft>
              <a:buClr>
                <a:schemeClr val="accent3"/>
              </a:buClr>
              <a:buFont typeface="Wingdings 2"/>
              <a:buChar char=""/>
              <a:defRPr/>
            </a:pPr>
            <a:r>
              <a:rPr lang="en-US" dirty="0" smtClean="0"/>
              <a:t>May be taken two times during the last three months of the school year</a:t>
            </a:r>
          </a:p>
          <a:p>
            <a:pPr marL="822960" lvl="2" eaLnBrk="1" fontAlgn="auto" hangingPunct="1">
              <a:spcAft>
                <a:spcPts val="0"/>
              </a:spcAft>
              <a:buClr>
                <a:schemeClr val="accent3"/>
              </a:buClr>
              <a:buFont typeface="Wingdings 2"/>
              <a:buChar char=""/>
              <a:defRPr/>
            </a:pPr>
            <a:r>
              <a:rPr lang="en-US" dirty="0" smtClean="0"/>
              <a:t>Student’s best score is used for accountability</a:t>
            </a:r>
          </a:p>
          <a:p>
            <a:pPr marL="548640" lvl="1" indent="-274320" eaLnBrk="1" fontAlgn="auto" hangingPunct="1">
              <a:spcAft>
                <a:spcPts val="0"/>
              </a:spcAft>
              <a:buFont typeface="Wingdings"/>
              <a:buChar char=""/>
              <a:defRPr/>
            </a:pPr>
            <a:r>
              <a:rPr lang="en-US" dirty="0" smtClean="0">
                <a:solidFill>
                  <a:srgbClr val="002060"/>
                </a:solidFill>
              </a:rPr>
              <a:t>Adaptive test platform</a:t>
            </a:r>
          </a:p>
          <a:p>
            <a:pPr marL="822960" lvl="2" eaLnBrk="1" fontAlgn="auto" hangingPunct="1">
              <a:spcAft>
                <a:spcPts val="0"/>
              </a:spcAft>
              <a:buClr>
                <a:schemeClr val="accent3"/>
              </a:buClr>
              <a:buFont typeface="Wingdings 2"/>
              <a:buChar char=""/>
              <a:defRPr/>
            </a:pPr>
            <a:r>
              <a:rPr lang="en-US" dirty="0" smtClean="0"/>
              <a:t>The adaptive online exam</a:t>
            </a:r>
            <a:r>
              <a:rPr lang="en-US" baseline="0" dirty="0" smtClean="0"/>
              <a:t> being developed by SMARTER Balance will be operational the first year. They are also offering optional format assessment a few times during the year.</a:t>
            </a:r>
            <a:endParaRPr lang="en-US" dirty="0" smtClean="0"/>
          </a:p>
          <a:p>
            <a:endParaRPr lang="en-US" baseline="0" dirty="0" smtClean="0"/>
          </a:p>
          <a:p>
            <a:r>
              <a:rPr lang="en-US" baseline="0" dirty="0" smtClean="0"/>
              <a:t>As you can see there are some minor differences between the two consortiums, and states will be able to choose the assessment system they would like to utilize. </a:t>
            </a:r>
          </a:p>
          <a:p>
            <a:r>
              <a:rPr lang="en-US" baseline="0" dirty="0" smtClean="0"/>
              <a:t>At the end of the webinar I will provide you with websites that will allow you to read more about these two consortiums.</a:t>
            </a:r>
          </a:p>
        </p:txBody>
      </p:sp>
      <p:sp>
        <p:nvSpPr>
          <p:cNvPr id="4" name="Slide Number Placeholder 3"/>
          <p:cNvSpPr>
            <a:spLocks noGrp="1"/>
          </p:cNvSpPr>
          <p:nvPr>
            <p:ph type="sldNum" sz="quarter" idx="10"/>
          </p:nvPr>
        </p:nvSpPr>
        <p:spPr/>
        <p:txBody>
          <a:bodyPr/>
          <a:lstStyle/>
          <a:p>
            <a:fld id="{578C76B3-D1F0-4DFE-B645-2DB07F93BF19}" type="slidenum">
              <a:rPr lang="en-US" smtClean="0"/>
              <a:pPr/>
              <a:t>20</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0FE4DBC-0C95-4B06-A04E-F82A05E741F6}" type="slidenum">
              <a:rPr lang="en-US" smtClean="0"/>
              <a:pPr/>
              <a:t>2</a:t>
            </a:fld>
            <a:endParaRPr lang="en-US"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893917">
              <a:defRPr/>
            </a:pPr>
            <a:r>
              <a:rPr lang="en-US" sz="1200" dirty="0" smtClean="0">
                <a:latin typeface="+mn-lt"/>
              </a:rPr>
              <a:t>Must a state adopt the Common Core as written? </a:t>
            </a:r>
            <a:r>
              <a:rPr lang="en-US" baseline="0" dirty="0" smtClean="0"/>
              <a:t>Each state will decide for itself whether or not they want to adopt the Common Core and as we have discussed some states have adopted them and others are still unsure. The issue when deciding to adopt the Common Core is the realization that they must be adopted word for word.</a:t>
            </a:r>
            <a:endParaRPr lang="en-US" dirty="0" smtClean="0"/>
          </a:p>
          <a:p>
            <a:endParaRPr lang="en-US" dirty="0"/>
          </a:p>
        </p:txBody>
      </p:sp>
      <p:sp>
        <p:nvSpPr>
          <p:cNvPr id="4" name="Slide Number Placeholder 3"/>
          <p:cNvSpPr>
            <a:spLocks noGrp="1"/>
          </p:cNvSpPr>
          <p:nvPr>
            <p:ph type="sldNum" sz="quarter" idx="10"/>
          </p:nvPr>
        </p:nvSpPr>
        <p:spPr/>
        <p:txBody>
          <a:bodyPr/>
          <a:lstStyle/>
          <a:p>
            <a:fld id="{578C76B3-D1F0-4DFE-B645-2DB07F93BF19}" type="slidenum">
              <a:rPr lang="en-US" smtClean="0"/>
              <a:pPr/>
              <a:t>21</a:t>
            </a:fld>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7500" lnSpcReduction="20000"/>
          </a:bodyPr>
          <a:lstStyle/>
          <a:p>
            <a:pPr defTabSz="893917">
              <a:defRPr/>
            </a:pPr>
            <a:r>
              <a:rPr lang="en-US" dirty="0" smtClean="0"/>
              <a:t>Will</a:t>
            </a:r>
            <a:r>
              <a:rPr lang="en-US" baseline="0" dirty="0" smtClean="0"/>
              <a:t> all states have exactly the same set of standards? </a:t>
            </a:r>
            <a:r>
              <a:rPr lang="en-US" dirty="0" smtClean="0"/>
              <a:t>State adopts 100% of the common core K-12 standards in ELA and mathematics (word for word), with option of adding up to an additional 15% of standards on top of the core. For example, some states may include literature from authors born in the state or about groups or events important to the state. In some cases, these requirements are even</a:t>
            </a:r>
          </a:p>
          <a:p>
            <a:r>
              <a:rPr lang="en-US" dirty="0" smtClean="0"/>
              <a:t>written into law. States may also need to add content to courses so that they align with other existing</a:t>
            </a:r>
          </a:p>
          <a:p>
            <a:r>
              <a:rPr lang="en-US" dirty="0" smtClean="0"/>
              <a:t>policies. It is important to note, however, that adding to the CCSS is purely optional. The Fordham Foundation is announcing that they</a:t>
            </a:r>
            <a:r>
              <a:rPr lang="en-US" baseline="0" dirty="0" smtClean="0"/>
              <a:t> are aligning the standards to the current state standards for each state</a:t>
            </a:r>
          </a:p>
          <a:p>
            <a:endParaRPr lang="en-US" baseline="0" dirty="0" smtClean="0"/>
          </a:p>
          <a:p>
            <a:endParaRPr lang="en-US" baseline="0" dirty="0" smtClean="0"/>
          </a:p>
        </p:txBody>
      </p:sp>
      <p:sp>
        <p:nvSpPr>
          <p:cNvPr id="4" name="Slide Number Placeholder 3"/>
          <p:cNvSpPr>
            <a:spLocks noGrp="1"/>
          </p:cNvSpPr>
          <p:nvPr>
            <p:ph type="sldNum" sz="quarter" idx="10"/>
          </p:nvPr>
        </p:nvSpPr>
        <p:spPr/>
        <p:txBody>
          <a:bodyPr/>
          <a:lstStyle/>
          <a:p>
            <a:fld id="{9168357E-A41B-463F-8435-4DC066496106}" type="slidenum">
              <a:rPr lang="en-US" smtClean="0"/>
              <a:pPr/>
              <a:t>22</a:t>
            </a:fld>
            <a:endParaRPr 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r>
              <a:rPr lang="en-US" baseline="0" dirty="0" smtClean="0"/>
              <a:t>Will there be additional Standards?  </a:t>
            </a:r>
            <a:r>
              <a:rPr lang="en-US" dirty="0" smtClean="0"/>
              <a:t>The CCSSO and NGA say they want to have success with the less controversial areas of math and language arts before taking on the new challenges.</a:t>
            </a:r>
          </a:p>
          <a:p>
            <a:r>
              <a:rPr lang="en-US" dirty="0" smtClean="0"/>
              <a:t>On July 12, the National Research Council's (NRC) Board on Science Education (BOSE) released for public input a draft conceptual framework for new science education standards. Made possible with funding from the Carnegie Corporation, this 190-page document is the first step in the development of the next generation of science standards and lays the foundation for what core science ideas, cross-cutting concepts, and scientific practices all students need to succeed in science. When the final framework is complete in winter 2011, Achieve, Inc., will lead the standards writing process under a separate grant from Carnegie. </a:t>
            </a:r>
          </a:p>
          <a:p>
            <a:endParaRPr lang="en-US" baseline="0" dirty="0" smtClean="0"/>
          </a:p>
          <a:p>
            <a:pPr defTabSz="893917">
              <a:defRPr/>
            </a:pPr>
            <a:r>
              <a:rPr lang="en-US" dirty="0" smtClean="0"/>
              <a:t>In October, 2010, coalition of fifteen states and fifteen professional organizations met in Savannah, Georgia to begin exploring the development of Common State Standards in Social Studies</a:t>
            </a:r>
            <a:r>
              <a:rPr lang="en-US" baseline="0" dirty="0" smtClean="0"/>
              <a:t>. There are a number of organizations working together:</a:t>
            </a:r>
          </a:p>
          <a:p>
            <a:pPr defTabSz="893917">
              <a:defRPr/>
            </a:pPr>
            <a:r>
              <a:rPr lang="en-US" baseline="0" dirty="0" smtClean="0"/>
              <a:t> </a:t>
            </a:r>
            <a:r>
              <a:rPr lang="en-US" dirty="0" smtClean="0"/>
              <a:t>American Association of Geographers</a:t>
            </a:r>
            <a:br>
              <a:rPr lang="en-US" dirty="0" smtClean="0"/>
            </a:br>
            <a:r>
              <a:rPr lang="en-US" dirty="0" smtClean="0"/>
              <a:t>American Bar Association</a:t>
            </a:r>
            <a:br>
              <a:rPr lang="en-US" dirty="0" smtClean="0"/>
            </a:br>
            <a:r>
              <a:rPr lang="en-US" dirty="0" smtClean="0"/>
              <a:t>American Historical Association</a:t>
            </a:r>
            <a:br>
              <a:rPr lang="en-US" dirty="0" smtClean="0"/>
            </a:br>
            <a:r>
              <a:rPr lang="en-US" dirty="0" smtClean="0"/>
              <a:t>Center for Civic Education</a:t>
            </a:r>
            <a:br>
              <a:rPr lang="en-US" dirty="0" smtClean="0"/>
            </a:br>
            <a:r>
              <a:rPr lang="en-US" dirty="0" smtClean="0"/>
              <a:t>Civic Mission of Schools Campaign</a:t>
            </a:r>
            <a:br>
              <a:rPr lang="en-US" dirty="0" smtClean="0"/>
            </a:br>
            <a:r>
              <a:rPr lang="en-US" dirty="0" smtClean="0"/>
              <a:t>Constitutional Rights Foundation/USA</a:t>
            </a:r>
            <a:br>
              <a:rPr lang="en-US" dirty="0" smtClean="0"/>
            </a:br>
            <a:r>
              <a:rPr lang="en-US" dirty="0" smtClean="0"/>
              <a:t>Constitutional Rights Foundation/Chicago</a:t>
            </a:r>
            <a:br>
              <a:rPr lang="en-US" dirty="0" smtClean="0"/>
            </a:br>
            <a:r>
              <a:rPr lang="en-US" dirty="0" smtClean="0"/>
              <a:t>Council for Economic Education</a:t>
            </a:r>
            <a:br>
              <a:rPr lang="en-US" dirty="0" smtClean="0"/>
            </a:br>
            <a:r>
              <a:rPr lang="en-US" dirty="0" smtClean="0"/>
              <a:t>National Council for Geographic Education</a:t>
            </a:r>
            <a:br>
              <a:rPr lang="en-US" dirty="0" smtClean="0"/>
            </a:br>
            <a:r>
              <a:rPr lang="en-US" dirty="0" smtClean="0"/>
              <a:t>National Council for History Education</a:t>
            </a:r>
            <a:br>
              <a:rPr lang="en-US" dirty="0" smtClean="0"/>
            </a:br>
            <a:r>
              <a:rPr lang="en-US" dirty="0" smtClean="0"/>
              <a:t>National Council for the Social Studies</a:t>
            </a:r>
            <a:br>
              <a:rPr lang="en-US" dirty="0" smtClean="0"/>
            </a:br>
            <a:r>
              <a:rPr lang="en-US" dirty="0" smtClean="0"/>
              <a:t>National Geographic Society</a:t>
            </a:r>
            <a:br>
              <a:rPr lang="en-US" dirty="0" smtClean="0"/>
            </a:br>
            <a:r>
              <a:rPr lang="en-US" dirty="0" smtClean="0"/>
              <a:t>National History Day</a:t>
            </a:r>
            <a:br>
              <a:rPr lang="en-US" dirty="0" smtClean="0"/>
            </a:br>
            <a:r>
              <a:rPr lang="en-US" dirty="0" smtClean="0"/>
              <a:t>Street Law, Inc.</a:t>
            </a:r>
            <a:br>
              <a:rPr lang="en-US" dirty="0" smtClean="0"/>
            </a:br>
            <a:r>
              <a:rPr lang="en-US" dirty="0" smtClean="0"/>
              <a:t>World History Association</a:t>
            </a:r>
          </a:p>
          <a:p>
            <a:endParaRPr lang="en-US" dirty="0"/>
          </a:p>
        </p:txBody>
      </p:sp>
      <p:sp>
        <p:nvSpPr>
          <p:cNvPr id="4" name="Slide Number Placeholder 3"/>
          <p:cNvSpPr>
            <a:spLocks noGrp="1"/>
          </p:cNvSpPr>
          <p:nvPr>
            <p:ph type="sldNum" sz="quarter" idx="10"/>
          </p:nvPr>
        </p:nvSpPr>
        <p:spPr/>
        <p:txBody>
          <a:bodyPr/>
          <a:lstStyle/>
          <a:p>
            <a:fld id="{578C76B3-D1F0-4DFE-B645-2DB07F93BF19}" type="slidenum">
              <a:rPr lang="en-US" smtClean="0"/>
              <a:pPr/>
              <a:t>23</a:t>
            </a:fld>
            <a:endParaRPr 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Here are some general reference sites on the Common Core-</a:t>
            </a:r>
            <a:r>
              <a:rPr lang="en-US" baseline="0" dirty="0" smtClean="0"/>
              <a:t> please send me an email if you would like the PowerPoint Show and notes.</a:t>
            </a:r>
          </a:p>
          <a:p>
            <a:endParaRPr lang="en-US" baseline="0" dirty="0" smtClean="0"/>
          </a:p>
          <a:p>
            <a:r>
              <a:rPr lang="en-US" b="1" i="1" baseline="0" dirty="0" smtClean="0"/>
              <a:t>The reason that the entire website is shown is in case participants want to write the website down.</a:t>
            </a:r>
            <a:endParaRPr lang="en-US" b="1" i="1" dirty="0"/>
          </a:p>
        </p:txBody>
      </p:sp>
      <p:sp>
        <p:nvSpPr>
          <p:cNvPr id="4" name="Slide Number Placeholder 3"/>
          <p:cNvSpPr>
            <a:spLocks noGrp="1"/>
          </p:cNvSpPr>
          <p:nvPr>
            <p:ph type="sldNum" sz="quarter" idx="10"/>
          </p:nvPr>
        </p:nvSpPr>
        <p:spPr/>
        <p:txBody>
          <a:bodyPr/>
          <a:lstStyle/>
          <a:p>
            <a:fld id="{578C76B3-D1F0-4DFE-B645-2DB07F93BF19}" type="slidenum">
              <a:rPr lang="en-US" smtClean="0"/>
              <a:pPr/>
              <a:t>24</a:t>
            </a:fld>
            <a:endParaRPr lang="en-US"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Here</a:t>
            </a:r>
            <a:r>
              <a:rPr lang="en-US" baseline="0" dirty="0" smtClean="0"/>
              <a:t> are some additional reference sites on information on Science and Social Studies</a:t>
            </a:r>
            <a:endParaRPr lang="en-US" dirty="0"/>
          </a:p>
        </p:txBody>
      </p:sp>
      <p:sp>
        <p:nvSpPr>
          <p:cNvPr id="4" name="Slide Number Placeholder 3"/>
          <p:cNvSpPr>
            <a:spLocks noGrp="1"/>
          </p:cNvSpPr>
          <p:nvPr>
            <p:ph type="sldNum" sz="quarter" idx="10"/>
          </p:nvPr>
        </p:nvSpPr>
        <p:spPr/>
        <p:txBody>
          <a:bodyPr/>
          <a:lstStyle/>
          <a:p>
            <a:fld id="{578C76B3-D1F0-4DFE-B645-2DB07F93BF19}" type="slidenum">
              <a:rPr lang="en-US" smtClean="0"/>
              <a:pPr/>
              <a:t>25</a:t>
            </a:fld>
            <a:endParaRPr lang="en-US"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Here are the main sites for each consortium. You will notice that the PARCC site is associated with Achieve Inc who is</a:t>
            </a:r>
            <a:r>
              <a:rPr lang="en-US" baseline="0" dirty="0" smtClean="0"/>
              <a:t> working with the consortium and SMARTER Balanced is under Washington State as they are the lead agent. </a:t>
            </a:r>
            <a:endParaRPr lang="en-US" dirty="0"/>
          </a:p>
        </p:txBody>
      </p:sp>
      <p:sp>
        <p:nvSpPr>
          <p:cNvPr id="4" name="Slide Number Placeholder 3"/>
          <p:cNvSpPr>
            <a:spLocks noGrp="1"/>
          </p:cNvSpPr>
          <p:nvPr>
            <p:ph type="sldNum" sz="quarter" idx="10"/>
          </p:nvPr>
        </p:nvSpPr>
        <p:spPr/>
        <p:txBody>
          <a:bodyPr/>
          <a:lstStyle/>
          <a:p>
            <a:fld id="{578C76B3-D1F0-4DFE-B645-2DB07F93BF19}" type="slidenum">
              <a:rPr lang="en-US" smtClean="0"/>
              <a:pPr/>
              <a:t>26</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p:cNvSpPr>
            <a:spLocks noGrp="1" noRot="1" noChangeAspect="1" noTextEdit="1"/>
          </p:cNvSpPr>
          <p:nvPr>
            <p:ph type="sldImg"/>
          </p:nvPr>
        </p:nvSpPr>
        <p:spPr>
          <a:ln/>
        </p:spPr>
      </p:sp>
      <p:sp>
        <p:nvSpPr>
          <p:cNvPr id="32771" name="Notes Placeholder 2"/>
          <p:cNvSpPr>
            <a:spLocks noGrp="1"/>
          </p:cNvSpPr>
          <p:nvPr>
            <p:ph type="body" idx="1"/>
          </p:nvPr>
        </p:nvSpPr>
        <p:spPr>
          <a:noFill/>
          <a:ln/>
        </p:spPr>
        <p:txBody>
          <a:bodyPr/>
          <a:lstStyle/>
          <a:p>
            <a:r>
              <a:rPr lang="en-US" dirty="0" smtClean="0"/>
              <a:t>Collaborative Learning offers training on deconstructing the Common Core as well as State Standards. If we can help you with any additional information, please</a:t>
            </a:r>
            <a:r>
              <a:rPr lang="en-US" baseline="0" dirty="0" smtClean="0"/>
              <a:t> feel free to email or call. </a:t>
            </a:r>
          </a:p>
          <a:p>
            <a:endParaRPr lang="en-US" baseline="0" dirty="0" smtClean="0"/>
          </a:p>
          <a:p>
            <a:r>
              <a:rPr lang="en-US" b="1" i="1" baseline="0" dirty="0" smtClean="0"/>
              <a:t>Place your own email on the last slide.</a:t>
            </a:r>
            <a:endParaRPr lang="en-US" b="1" i="1" dirty="0" smtClean="0"/>
          </a:p>
        </p:txBody>
      </p:sp>
      <p:sp>
        <p:nvSpPr>
          <p:cNvPr id="32772" name="Slide Number Placeholder 3"/>
          <p:cNvSpPr>
            <a:spLocks noGrp="1"/>
          </p:cNvSpPr>
          <p:nvPr>
            <p:ph type="sldNum" sz="quarter" idx="5"/>
          </p:nvPr>
        </p:nvSpPr>
        <p:spPr>
          <a:noFill/>
          <a:ln>
            <a:headEnd/>
            <a:tailEnd/>
          </a:ln>
        </p:spPr>
        <p:txBody>
          <a:bodyPr/>
          <a:lstStyle/>
          <a:p>
            <a:fld id="{AEE3C590-0028-4BBA-BDF6-A4C2A37DFD64}" type="slidenum">
              <a:rPr lang="en-US" smtClean="0"/>
              <a:pPr/>
              <a:t>27</a:t>
            </a:fld>
            <a:endParaRPr lang="en-US" dirty="0"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168357E-A41B-463F-8435-4DC066496106}" type="slidenum">
              <a:rPr lang="en-US" smtClean="0"/>
              <a:pPr/>
              <a:t>28</a:t>
            </a:fld>
            <a:endParaRPr lang="en-US"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168357E-A41B-463F-8435-4DC066496106}" type="slidenum">
              <a:rPr lang="en-US" smtClean="0"/>
              <a:pPr/>
              <a:t>29</a:t>
            </a:fld>
            <a:endParaRPr lang="en-US"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Click return</a:t>
            </a:r>
            <a:r>
              <a:rPr lang="en-US" baseline="0" dirty="0" smtClean="0"/>
              <a:t> arrow </a:t>
            </a:r>
            <a:r>
              <a:rPr lang="en-US" dirty="0" smtClean="0"/>
              <a:t>to go back to previous slide</a:t>
            </a:r>
            <a:endParaRPr lang="en-US" dirty="0"/>
          </a:p>
        </p:txBody>
      </p:sp>
      <p:sp>
        <p:nvSpPr>
          <p:cNvPr id="4" name="Slide Number Placeholder 3"/>
          <p:cNvSpPr>
            <a:spLocks noGrp="1"/>
          </p:cNvSpPr>
          <p:nvPr>
            <p:ph type="sldNum" sz="quarter" idx="10"/>
          </p:nvPr>
        </p:nvSpPr>
        <p:spPr/>
        <p:txBody>
          <a:bodyPr/>
          <a:lstStyle/>
          <a:p>
            <a:fld id="{578C76B3-D1F0-4DFE-B645-2DB07F93BF19}" type="slidenum">
              <a:rPr lang="en-US" smtClean="0"/>
              <a:pPr/>
              <a:t>30</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During the summer of 2009, work began on the college and career readiness standards. The aim was to ensure that all standards were:</a:t>
            </a:r>
          </a:p>
          <a:p>
            <a:pPr>
              <a:buFont typeface="Arial" pitchFamily="34" charset="0"/>
              <a:buChar char="•"/>
            </a:pPr>
            <a:r>
              <a:rPr lang="en-US" dirty="0" smtClean="0"/>
              <a:t> aligned with college and work expectations; </a:t>
            </a:r>
          </a:p>
          <a:p>
            <a:pPr>
              <a:buFont typeface="Arial" pitchFamily="34" charset="0"/>
              <a:buChar char="•"/>
            </a:pPr>
            <a:r>
              <a:rPr lang="en-US" dirty="0" smtClean="0"/>
              <a:t> clear, understandable and consistent; </a:t>
            </a:r>
          </a:p>
          <a:p>
            <a:pPr>
              <a:buFont typeface="Arial" pitchFamily="34" charset="0"/>
              <a:buChar char="•"/>
            </a:pPr>
            <a:r>
              <a:rPr lang="en-US" dirty="0" smtClean="0"/>
              <a:t> to include rigorous content and application of knowledge through high-order skills; </a:t>
            </a:r>
          </a:p>
          <a:p>
            <a:pPr>
              <a:buFont typeface="Arial" pitchFamily="34" charset="0"/>
              <a:buChar char="•"/>
            </a:pPr>
            <a:r>
              <a:rPr lang="en-US" dirty="0" smtClean="0"/>
              <a:t> Built upon strengths and lessons of current state standards; </a:t>
            </a:r>
          </a:p>
          <a:p>
            <a:pPr>
              <a:buFont typeface="Arial" pitchFamily="34" charset="0"/>
              <a:buChar char="•"/>
            </a:pPr>
            <a:r>
              <a:rPr lang="en-US" dirty="0" smtClean="0"/>
              <a:t> informed by other top performing countries, so that all students are prepared to succeed in our global economy and society; and </a:t>
            </a:r>
          </a:p>
          <a:p>
            <a:pPr>
              <a:buFont typeface="Arial" pitchFamily="34" charset="0"/>
              <a:buChar char="•"/>
            </a:pPr>
            <a:r>
              <a:rPr lang="en-US" dirty="0" smtClean="0"/>
              <a:t> evidence-based.</a:t>
            </a:r>
          </a:p>
          <a:p>
            <a:pPr defTabSz="893917">
              <a:defRPr/>
            </a:pPr>
            <a:r>
              <a:rPr lang="en-US" dirty="0" smtClean="0"/>
              <a:t>There were multiple rounds of feedback from states, teachers, and feedback group and validation committee.</a:t>
            </a:r>
          </a:p>
          <a:p>
            <a:pPr defTabSz="893917">
              <a:defRPr/>
            </a:pPr>
            <a:r>
              <a:rPr lang="en-US" dirty="0" smtClean="0"/>
              <a:t>Groups representing English language learners and students with disabilities were instrumental in developing the ELL and students with disabilities statements in the introduction to the standards.</a:t>
            </a:r>
            <a:endParaRPr lang="en-US" sz="900" dirty="0" smtClean="0"/>
          </a:p>
          <a:p>
            <a:pPr>
              <a:buFont typeface="Arial" pitchFamily="34" charset="0"/>
              <a:buNone/>
            </a:pPr>
            <a:r>
              <a:rPr lang="en-US" dirty="0" smtClean="0"/>
              <a:t>The final common</a:t>
            </a:r>
            <a:r>
              <a:rPr lang="en-US" baseline="0" dirty="0" smtClean="0"/>
              <a:t> core state standards were released in June 2010</a:t>
            </a:r>
            <a:endParaRPr lang="en-US" dirty="0" smtClean="0"/>
          </a:p>
          <a:p>
            <a:endParaRPr lang="en-US" dirty="0"/>
          </a:p>
        </p:txBody>
      </p:sp>
      <p:sp>
        <p:nvSpPr>
          <p:cNvPr id="4" name="Slide Number Placeholder 3"/>
          <p:cNvSpPr>
            <a:spLocks noGrp="1"/>
          </p:cNvSpPr>
          <p:nvPr>
            <p:ph type="sldNum" sz="quarter" idx="10"/>
          </p:nvPr>
        </p:nvSpPr>
        <p:spPr/>
        <p:txBody>
          <a:bodyPr/>
          <a:lstStyle/>
          <a:p>
            <a:fld id="{9168357E-A41B-463F-8435-4DC066496106}" type="slidenum">
              <a:rPr lang="en-US" smtClean="0"/>
              <a:pPr/>
              <a:t>3</a:t>
            </a:fld>
            <a:endParaRPr lang="en-US" dirty="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Click</a:t>
            </a:r>
            <a:r>
              <a:rPr lang="en-US" baseline="0" dirty="0" smtClean="0"/>
              <a:t> to show governing states and click again to show Participating states</a:t>
            </a:r>
          </a:p>
          <a:p>
            <a:endParaRPr lang="en-US" baseline="0" dirty="0" smtClean="0"/>
          </a:p>
          <a:p>
            <a:r>
              <a:rPr lang="en-US" baseline="0" dirty="0" smtClean="0"/>
              <a:t>Click the arrow in the bottom right to go back to the slide</a:t>
            </a:r>
            <a:endParaRPr lang="en-US" dirty="0"/>
          </a:p>
        </p:txBody>
      </p:sp>
      <p:sp>
        <p:nvSpPr>
          <p:cNvPr id="4" name="Slide Number Placeholder 3"/>
          <p:cNvSpPr>
            <a:spLocks noGrp="1"/>
          </p:cNvSpPr>
          <p:nvPr>
            <p:ph type="sldNum" sz="quarter" idx="10"/>
          </p:nvPr>
        </p:nvSpPr>
        <p:spPr/>
        <p:txBody>
          <a:bodyPr/>
          <a:lstStyle/>
          <a:p>
            <a:fld id="{622F621A-26D0-8743-925B-683F1449C4A5}" type="slidenum">
              <a:rPr lang="en-US" smtClean="0"/>
              <a:pPr/>
              <a:t>31</a:t>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Click to show governing states and then click to show Advisory</a:t>
            </a:r>
            <a:r>
              <a:rPr lang="en-US" baseline="0" dirty="0" smtClean="0"/>
              <a:t> states</a:t>
            </a:r>
          </a:p>
          <a:p>
            <a:endParaRPr lang="en-US" baseline="0" dirty="0" smtClean="0"/>
          </a:p>
          <a:p>
            <a:r>
              <a:rPr lang="en-US" baseline="0" dirty="0" smtClean="0"/>
              <a:t>Click on logo to go back to previous slide</a:t>
            </a:r>
            <a:endParaRPr lang="en-US" dirty="0"/>
          </a:p>
        </p:txBody>
      </p:sp>
      <p:sp>
        <p:nvSpPr>
          <p:cNvPr id="4" name="Slide Number Placeholder 3"/>
          <p:cNvSpPr>
            <a:spLocks noGrp="1"/>
          </p:cNvSpPr>
          <p:nvPr>
            <p:ph type="sldNum" sz="quarter" idx="10"/>
          </p:nvPr>
        </p:nvSpPr>
        <p:spPr/>
        <p:txBody>
          <a:bodyPr/>
          <a:lstStyle/>
          <a:p>
            <a:fld id="{622F621A-26D0-8743-925B-683F1449C4A5}" type="slidenum">
              <a:rPr lang="en-US" smtClean="0"/>
              <a:pPr/>
              <a:t>32</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Slide Image Placeholder 1"/>
          <p:cNvSpPr>
            <a:spLocks noGrp="1" noRot="1" noChangeAspect="1" noTextEdit="1"/>
          </p:cNvSpPr>
          <p:nvPr>
            <p:ph type="sldImg"/>
          </p:nvPr>
        </p:nvSpPr>
        <p:spPr bwMode="auto">
          <a:noFill/>
          <a:ln>
            <a:solidFill>
              <a:srgbClr val="000000"/>
            </a:solidFill>
            <a:miter lim="800000"/>
            <a:headEnd/>
            <a:tailEnd/>
          </a:ln>
        </p:spPr>
      </p:sp>
      <p:sp>
        <p:nvSpPr>
          <p:cNvPr id="2560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dirty="0" smtClean="0">
                <a:ea typeface="Geneva"/>
                <a:cs typeface="Geneva"/>
              </a:rPr>
              <a:t>Standards from individual high-performing countries and provinces were used to inform content, structure, and language. Writing teams looked for examples of rigor, coherence, and progression. </a:t>
            </a:r>
          </a:p>
          <a:p>
            <a:pPr eaLnBrk="1" hangingPunct="1">
              <a:spcBef>
                <a:spcPct val="0"/>
              </a:spcBef>
            </a:pPr>
            <a:endParaRPr lang="en-US" b="1" i="1" dirty="0" smtClean="0">
              <a:ea typeface="Geneva"/>
              <a:cs typeface="Geneva"/>
            </a:endParaRPr>
          </a:p>
          <a:p>
            <a:pPr eaLnBrk="1" hangingPunct="1">
              <a:spcBef>
                <a:spcPct val="0"/>
              </a:spcBef>
            </a:pPr>
            <a:r>
              <a:rPr lang="en-US" b="1" i="1" dirty="0" smtClean="0">
                <a:ea typeface="Geneva"/>
                <a:cs typeface="Geneva"/>
              </a:rPr>
              <a:t>Click to show countries</a:t>
            </a:r>
          </a:p>
          <a:p>
            <a:pPr eaLnBrk="1" hangingPunct="1">
              <a:spcBef>
                <a:spcPct val="0"/>
              </a:spcBef>
            </a:pPr>
            <a:endParaRPr lang="en-US" dirty="0" smtClean="0">
              <a:ea typeface="Geneva"/>
              <a:cs typeface="Geneva"/>
            </a:endParaRPr>
          </a:p>
          <a:p>
            <a:pPr eaLnBrk="1" hangingPunct="1">
              <a:spcBef>
                <a:spcPct val="0"/>
              </a:spcBef>
            </a:pPr>
            <a:endParaRPr lang="en-US" dirty="0" smtClean="0">
              <a:ea typeface="Geneva"/>
              <a:cs typeface="Geneva"/>
            </a:endParaRPr>
          </a:p>
          <a:p>
            <a:pPr eaLnBrk="1" hangingPunct="1">
              <a:spcBef>
                <a:spcPct val="0"/>
              </a:spcBef>
            </a:pPr>
            <a:r>
              <a:rPr lang="en-US" i="1" dirty="0" smtClean="0"/>
              <a:t>Allow participants time to look over the list.</a:t>
            </a:r>
          </a:p>
        </p:txBody>
      </p:sp>
      <p:sp>
        <p:nvSpPr>
          <p:cNvPr id="2560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3CC056E-DF99-4156-ADBB-E938CB8B91C0}" type="slidenum">
              <a:rPr lang="en-US" smtClean="0">
                <a:latin typeface="Arial" pitchFamily="34" charset="0"/>
              </a:rPr>
              <a:pPr fontAlgn="base">
                <a:spcBef>
                  <a:spcPct val="0"/>
                </a:spcBef>
                <a:spcAft>
                  <a:spcPct val="0"/>
                </a:spcAft>
              </a:pPr>
              <a:t>4</a:t>
            </a:fld>
            <a:endParaRPr lang="en-US" dirty="0" smtClean="0">
              <a:latin typeface="Arial" pitchFamily="34"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important point is that this was state led</a:t>
            </a:r>
            <a:r>
              <a:rPr lang="en-US" baseline="0" dirty="0" smtClean="0"/>
              <a:t> – no federal funding was used.</a:t>
            </a:r>
          </a:p>
          <a:p>
            <a:endParaRPr lang="en-US" baseline="0" dirty="0" smtClean="0"/>
          </a:p>
          <a:p>
            <a:r>
              <a:rPr lang="en-US" b="1" i="1" baseline="0" dirty="0" smtClean="0"/>
              <a:t>Click on the NGA link to show that slide and then hit the back at the bottom. Click on the CCSSO slide to show that slide and then back at the bottom.</a:t>
            </a:r>
          </a:p>
          <a:p>
            <a:endParaRPr lang="en-US" i="1" baseline="0" dirty="0" smtClean="0"/>
          </a:p>
          <a:p>
            <a:r>
              <a:rPr lang="en-US" b="1" i="1" baseline="0" dirty="0" smtClean="0"/>
              <a:t>CLICK on LINK TO SHOW STATES Do not feel as if you need to read all the states if you show the map- </a:t>
            </a:r>
            <a:r>
              <a:rPr lang="en-US" baseline="0" dirty="0" smtClean="0"/>
              <a:t>Washington state has adopted the Common Core</a:t>
            </a:r>
          </a:p>
          <a:p>
            <a:endParaRPr lang="en-US" baseline="0" dirty="0" smtClean="0"/>
          </a:p>
          <a:p>
            <a:pPr defTabSz="893917">
              <a:defRPr/>
            </a:pPr>
            <a:r>
              <a:rPr lang="en-US" baseline="0" dirty="0" smtClean="0"/>
              <a:t>While Virginia participated in the development of the standards, they are no longer interested in participating in the competition for federal funding citing it is too costly to change their curriculum and adopt the new standards.  </a:t>
            </a:r>
          </a:p>
          <a:p>
            <a:r>
              <a:rPr lang="en-US" baseline="0" dirty="0" smtClean="0"/>
              <a:t>Minnesota announced the first of August that they are opting out of at least the Math standards, because they feel the standards do not meet their expectations.</a:t>
            </a:r>
          </a:p>
          <a:p>
            <a:endParaRPr lang="en-US" dirty="0"/>
          </a:p>
        </p:txBody>
      </p:sp>
      <p:sp>
        <p:nvSpPr>
          <p:cNvPr id="4" name="Slide Number Placeholder 3"/>
          <p:cNvSpPr>
            <a:spLocks noGrp="1"/>
          </p:cNvSpPr>
          <p:nvPr>
            <p:ph type="sldNum" sz="quarter" idx="10"/>
          </p:nvPr>
        </p:nvSpPr>
        <p:spPr/>
        <p:txBody>
          <a:bodyPr/>
          <a:lstStyle/>
          <a:p>
            <a:fld id="{9168357E-A41B-463F-8435-4DC066496106}" type="slidenum">
              <a:rPr lang="en-US" smtClean="0"/>
              <a:pPr/>
              <a:t>5</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standards identify the what – not the how. This means that states and school districts will</a:t>
            </a:r>
            <a:r>
              <a:rPr lang="en-US" baseline="0" dirty="0" smtClean="0"/>
              <a:t> need to know much more about what the standards mean and require than ever before.</a:t>
            </a:r>
          </a:p>
          <a:p>
            <a:endParaRPr lang="en-US" baseline="0" dirty="0" smtClean="0"/>
          </a:p>
          <a:p>
            <a:r>
              <a:rPr lang="en-US" b="1" i="1" dirty="0" smtClean="0"/>
              <a:t>Read through list but expand</a:t>
            </a:r>
            <a:r>
              <a:rPr lang="en-US" b="1" i="1" baseline="0" dirty="0" smtClean="0"/>
              <a:t> where appropriate</a:t>
            </a:r>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9168357E-A41B-463F-8435-4DC066496106}" type="slidenum">
              <a:rPr lang="en-US" smtClean="0"/>
              <a:pPr/>
              <a:t>6</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i="1" dirty="0" smtClean="0"/>
              <a:t>Read through list but expand</a:t>
            </a:r>
            <a:r>
              <a:rPr lang="en-US" b="1" i="1" baseline="0" dirty="0" smtClean="0"/>
              <a:t> where appropriate</a:t>
            </a:r>
          </a:p>
          <a:p>
            <a:r>
              <a:rPr lang="en-US" b="0" i="0" baseline="0" dirty="0" smtClean="0"/>
              <a:t>For example, this is why it is important that teachers collaborative and create interdisciplinary units of instruction for students. Schools and districts must ensure that their teachers are provided with the necessary professional development to meet the needs of all students.</a:t>
            </a:r>
            <a:endParaRPr lang="en-US" b="0" i="0" dirty="0"/>
          </a:p>
        </p:txBody>
      </p:sp>
      <p:sp>
        <p:nvSpPr>
          <p:cNvPr id="4" name="Slide Number Placeholder 3"/>
          <p:cNvSpPr>
            <a:spLocks noGrp="1"/>
          </p:cNvSpPr>
          <p:nvPr>
            <p:ph type="sldNum" sz="quarter" idx="10"/>
          </p:nvPr>
        </p:nvSpPr>
        <p:spPr/>
        <p:txBody>
          <a:bodyPr/>
          <a:lstStyle/>
          <a:p>
            <a:fld id="{9168357E-A41B-463F-8435-4DC066496106}" type="slidenum">
              <a:rPr lang="en-US" smtClean="0"/>
              <a:pPr/>
              <a:t>8</a:t>
            </a:fld>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In</a:t>
            </a:r>
            <a:r>
              <a:rPr lang="en-US" baseline="0" dirty="0" smtClean="0"/>
              <a:t> an effort to begin the transition to the Common Core State Standards, the committee used the Domains to organize the learning targets. </a:t>
            </a:r>
          </a:p>
          <a:p>
            <a:r>
              <a:rPr lang="en-US" baseline="0" dirty="0" smtClean="0"/>
              <a:t>If the current language of your state standards is benchmark, indicator, or anchor the new term is Domain, cluster and standards.</a:t>
            </a:r>
          </a:p>
          <a:p>
            <a:r>
              <a:rPr lang="en-US" baseline="0" dirty="0" smtClean="0"/>
              <a:t>As we move into this it may look the same, but the names and terms we use are not the same.</a:t>
            </a:r>
          </a:p>
          <a:p>
            <a:endParaRPr lang="en-US" baseline="0" dirty="0" smtClean="0"/>
          </a:p>
          <a:p>
            <a:r>
              <a:rPr lang="en-US" b="1" i="1" baseline="0" dirty="0" smtClean="0"/>
              <a:t>Have participants take a look at how the standards are set up.</a:t>
            </a:r>
            <a:endParaRPr lang="en-US" b="1" i="1" dirty="0"/>
          </a:p>
        </p:txBody>
      </p:sp>
      <p:sp>
        <p:nvSpPr>
          <p:cNvPr id="4" name="Slide Number Placeholder 3"/>
          <p:cNvSpPr>
            <a:spLocks noGrp="1"/>
          </p:cNvSpPr>
          <p:nvPr>
            <p:ph type="sldNum" sz="quarter" idx="10"/>
          </p:nvPr>
        </p:nvSpPr>
        <p:spPr/>
        <p:txBody>
          <a:bodyPr/>
          <a:lstStyle/>
          <a:p>
            <a:fld id="{F35AFF09-A2D1-0C4E-BF38-CD7820D77B55}" type="slidenum">
              <a:rPr lang="en-US" smtClean="0"/>
              <a:pPr/>
              <a:t>9</a:t>
            </a:fld>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The Common Core State Standard Domains become the “Topics” around which the learning targets are clustered within each quarter </a:t>
            </a:r>
          </a:p>
          <a:p>
            <a:pPr>
              <a:defRPr/>
            </a:pPr>
            <a:endParaRPr lang="en-US" dirty="0" smtClean="0">
              <a:ea typeface="Arial Unicode MS" pitchFamily="34" charset="-128"/>
              <a:cs typeface="Arial Unicode MS" pitchFamily="34" charset="-128"/>
            </a:endParaRPr>
          </a:p>
          <a:p>
            <a:pPr>
              <a:defRPr/>
            </a:pPr>
            <a:r>
              <a:rPr lang="en-US" dirty="0" smtClean="0">
                <a:ea typeface="Arial Unicode MS" pitchFamily="34" charset="-128"/>
                <a:cs typeface="Arial Unicode MS" pitchFamily="34" charset="-128"/>
              </a:rPr>
              <a:t>Media requirements are built into the standards. Lets take a look at a video that discusses the implications for teachers and administrators . </a:t>
            </a:r>
          </a:p>
          <a:p>
            <a:pPr>
              <a:defRPr/>
            </a:pPr>
            <a:endParaRPr lang="en-US" b="1" i="1" dirty="0" smtClean="0">
              <a:ea typeface="Arial Unicode MS" pitchFamily="34" charset="-128"/>
              <a:cs typeface="Arial Unicode MS" pitchFamily="34" charset="-128"/>
            </a:endParaRPr>
          </a:p>
          <a:p>
            <a:pPr>
              <a:defRPr/>
            </a:pPr>
            <a:r>
              <a:rPr lang="en-US" b="1" i="1" dirty="0" smtClean="0">
                <a:solidFill>
                  <a:srgbClr val="FF0000"/>
                </a:solidFill>
                <a:ea typeface="Arial Unicode MS" pitchFamily="34" charset="-128"/>
                <a:cs typeface="Arial Unicode MS" pitchFamily="34" charset="-128"/>
              </a:rPr>
              <a:t>PLAY VIDEO (important note about playing video- you must turn the volume up on your computer as well as the volume on the computer screen. Place your phone next to your computer so participants can hear)</a:t>
            </a:r>
          </a:p>
          <a:p>
            <a:pPr>
              <a:defRPr/>
            </a:pPr>
            <a:r>
              <a:rPr lang="en-US" b="1" i="1" dirty="0" smtClean="0">
                <a:solidFill>
                  <a:srgbClr val="FF0000"/>
                </a:solidFill>
                <a:ea typeface="Arial Unicode MS" pitchFamily="34" charset="-128"/>
                <a:cs typeface="Arial Unicode MS" pitchFamily="34" charset="-128"/>
              </a:rPr>
              <a:t>Be sure to review key points participants</a:t>
            </a:r>
            <a:r>
              <a:rPr lang="en-US" b="1" i="1" baseline="0" dirty="0" smtClean="0">
                <a:solidFill>
                  <a:srgbClr val="FF0000"/>
                </a:solidFill>
                <a:ea typeface="Arial Unicode MS" pitchFamily="34" charset="-128"/>
                <a:cs typeface="Arial Unicode MS" pitchFamily="34" charset="-128"/>
              </a:rPr>
              <a:t> heard in the video- emphasize how we can help their teachers by providing professional development.</a:t>
            </a:r>
            <a:endParaRPr lang="en-US" b="1" i="1" dirty="0" smtClean="0">
              <a:solidFill>
                <a:srgbClr val="FF0000"/>
              </a:solidFill>
              <a:ea typeface="Arial Unicode MS" pitchFamily="34" charset="-128"/>
              <a:cs typeface="Arial Unicode MS" pitchFamily="34" charset="-128"/>
            </a:endParaRPr>
          </a:p>
          <a:p>
            <a:pPr>
              <a:buFont typeface="Wingdings 2" pitchFamily="18" charset="2"/>
              <a:buNone/>
              <a:defRPr/>
            </a:pPr>
            <a:endParaRPr lang="en-US" sz="1000" dirty="0" smtClean="0">
              <a:ea typeface="Arial Unicode MS" pitchFamily="34" charset="-128"/>
              <a:cs typeface="Arial Unicode MS" pitchFamily="34" charset="-128"/>
            </a:endParaRPr>
          </a:p>
          <a:p>
            <a:endParaRPr lang="en-US" dirty="0"/>
          </a:p>
        </p:txBody>
      </p:sp>
      <p:sp>
        <p:nvSpPr>
          <p:cNvPr id="4" name="Slide Number Placeholder 3"/>
          <p:cNvSpPr>
            <a:spLocks noGrp="1"/>
          </p:cNvSpPr>
          <p:nvPr>
            <p:ph type="sldNum" sz="quarter" idx="10"/>
          </p:nvPr>
        </p:nvSpPr>
        <p:spPr/>
        <p:txBody>
          <a:bodyPr/>
          <a:lstStyle/>
          <a:p>
            <a:fld id="{9168357E-A41B-463F-8435-4DC066496106}" type="slidenum">
              <a:rPr lang="en-US" smtClean="0"/>
              <a:pPr/>
              <a:t>10</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5058" name="Rectangle 2"/>
          <p:cNvSpPr>
            <a:spLocks noGrp="1" noChangeArrowheads="1"/>
          </p:cNvSpPr>
          <p:nvPr>
            <p:ph type="ctrTitle"/>
          </p:nvPr>
        </p:nvSpPr>
        <p:spPr>
          <a:xfrm>
            <a:off x="1443038" y="985838"/>
            <a:ext cx="7239000" cy="1444625"/>
          </a:xfrm>
        </p:spPr>
        <p:txBody>
          <a:bodyPr/>
          <a:lstStyle>
            <a:lvl1pPr>
              <a:defRPr/>
            </a:lvl1pPr>
          </a:lstStyle>
          <a:p>
            <a:r>
              <a:rPr lang="en-US"/>
              <a:t>Click to edit Master title style</a:t>
            </a:r>
          </a:p>
        </p:txBody>
      </p:sp>
      <p:sp>
        <p:nvSpPr>
          <p:cNvPr id="45059" name="Rectangle 3"/>
          <p:cNvSpPr>
            <a:spLocks noGrp="1" noChangeArrowheads="1"/>
          </p:cNvSpPr>
          <p:nvPr>
            <p:ph type="subTitle" idx="1"/>
          </p:nvPr>
        </p:nvSpPr>
        <p:spPr>
          <a:xfrm>
            <a:off x="1443038" y="3427413"/>
            <a:ext cx="7239000" cy="1752600"/>
          </a:xfrm>
          <a:noFill/>
        </p:spPr>
        <p:txBody>
          <a:bodyPr/>
          <a:lstStyle>
            <a:lvl1pPr marL="0" indent="0" algn="ctr">
              <a:buFont typeface="Wingdings" pitchFamily="2" charset="2"/>
              <a:buNone/>
              <a:defRPr/>
            </a:lvl1pPr>
          </a:lstStyle>
          <a:p>
            <a:r>
              <a:rPr lang="en-US"/>
              <a:t>Click to edit Master subtitle style</a:t>
            </a:r>
          </a:p>
        </p:txBody>
      </p:sp>
      <p:sp>
        <p:nvSpPr>
          <p:cNvPr id="45060" name="Rectangle 4"/>
          <p:cNvSpPr>
            <a:spLocks noGrp="1" noChangeArrowheads="1"/>
          </p:cNvSpPr>
          <p:nvPr>
            <p:ph type="ftr" sz="quarter" idx="3"/>
          </p:nvPr>
        </p:nvSpPr>
        <p:spPr bwMode="auto">
          <a:xfrm>
            <a:off x="3124200" y="6248400"/>
            <a:ext cx="2895600" cy="457200"/>
          </a:xfrm>
          <a:prstGeom prst="rect">
            <a:avLst/>
          </a:prstGeom>
          <a:noFill/>
          <a:ln>
            <a:miter lim="800000"/>
            <a:headEnd/>
            <a:tailEnd/>
          </a:ln>
        </p:spPr>
        <p:txBody>
          <a:bodyPr vert="horz" wrap="square" lIns="91440" tIns="45720" rIns="91440" bIns="45720" numCol="1" anchor="b" anchorCtr="0" compatLnSpc="1">
            <a:prstTxWarp prst="textNoShape">
              <a:avLst/>
            </a:prstTxWarp>
          </a:bodyPr>
          <a:lstStyle>
            <a:lvl1pPr algn="ctr" eaLnBrk="1" hangingPunct="1">
              <a:defRPr sz="1200"/>
            </a:lvl1pPr>
          </a:lstStyle>
          <a:p>
            <a:endParaRPr lang="en-US"/>
          </a:p>
        </p:txBody>
      </p:sp>
      <p:sp>
        <p:nvSpPr>
          <p:cNvPr id="45061" name="Rectangle 5"/>
          <p:cNvSpPr>
            <a:spLocks noGrp="1" noChangeArrowheads="1"/>
          </p:cNvSpPr>
          <p:nvPr>
            <p:ph type="sldNum" sz="quarter" idx="4"/>
          </p:nvPr>
        </p:nvSpPr>
        <p:spPr bwMode="auto">
          <a:xfrm>
            <a:off x="6553200" y="6248400"/>
            <a:ext cx="2133600" cy="457200"/>
          </a:xfrm>
          <a:prstGeom prst="rect">
            <a:avLst/>
          </a:prstGeom>
          <a:noFill/>
          <a:ln>
            <a:miter lim="800000"/>
            <a:headEnd/>
            <a:tailEnd/>
          </a:ln>
        </p:spPr>
        <p:txBody>
          <a:bodyPr vert="horz" wrap="square" lIns="91440" tIns="45720" rIns="91440" bIns="45720" numCol="1" anchor="b" anchorCtr="0" compatLnSpc="1">
            <a:prstTxWarp prst="textNoShape">
              <a:avLst/>
            </a:prstTxWarp>
          </a:bodyPr>
          <a:lstStyle>
            <a:lvl1pPr algn="r" eaLnBrk="1" hangingPunct="1">
              <a:defRPr sz="1200"/>
            </a:lvl1pPr>
          </a:lstStyle>
          <a:p>
            <a:fld id="{22AE3694-A313-493E-8723-1DB3FD23187A}" type="slidenum">
              <a:rPr lang="en-US"/>
              <a:pPr/>
              <a:t>‹#›</a:t>
            </a:fld>
            <a:endParaRPr lang="en-US"/>
          </a:p>
        </p:txBody>
      </p:sp>
      <p:sp>
        <p:nvSpPr>
          <p:cNvPr id="45062" name="AutoShape 6"/>
          <p:cNvSpPr>
            <a:spLocks noChangeArrowheads="1"/>
          </p:cNvSpPr>
          <p:nvPr/>
        </p:nvSpPr>
        <p:spPr bwMode="auto">
          <a:xfrm>
            <a:off x="-3238500" y="685800"/>
            <a:ext cx="4114800" cy="3124200"/>
          </a:xfrm>
          <a:custGeom>
            <a:avLst/>
            <a:gdLst>
              <a:gd name="G0" fmla="+- 18296 0 0"/>
              <a:gd name="G1" fmla="+- -30880 0 0"/>
              <a:gd name="G2" fmla="+- 31512 0 0"/>
              <a:gd name="T0" fmla="*/ 32000 32000  1"/>
              <a:gd name="T1" fmla="*/ G0 G0  1"/>
              <a:gd name="T2" fmla="+- 0 T0 T1"/>
              <a:gd name="T3" fmla="sqrt T2"/>
              <a:gd name="G3" fmla="*/ 32000 T3 32000"/>
              <a:gd name="T4" fmla="*/ 32000 32000  1"/>
              <a:gd name="T5" fmla="*/ G1 G1  1"/>
              <a:gd name="T6" fmla="+- 0 T4 T5"/>
              <a:gd name="T7" fmla="sqrt T6"/>
              <a:gd name="G4" fmla="*/ 32000 T7 32000"/>
              <a:gd name="T8" fmla="*/ 32000 32000  1"/>
              <a:gd name="T9" fmla="*/ G2 G2  1"/>
              <a:gd name="T10" fmla="+- 0 T8 T9"/>
              <a:gd name="T11" fmla="sqrt T10"/>
              <a:gd name="G5" fmla="*/ 32000 T11 32000"/>
              <a:gd name="G6" fmla="+- 0 0 G3"/>
              <a:gd name="G7" fmla="+- 0 0 G4"/>
              <a:gd name="G8" fmla="+- 0 0 G5"/>
              <a:gd name="G9" fmla="+- 0 G4 G0"/>
              <a:gd name="G10" fmla="?: G9 G4 G0"/>
              <a:gd name="G11" fmla="?: G9 G1 G6"/>
              <a:gd name="G12" fmla="+- 0 G5 G0"/>
              <a:gd name="G13" fmla="?: G12 G5 G0"/>
              <a:gd name="G14" fmla="?: G12 G2 G3"/>
              <a:gd name="G15" fmla="+- G11 0 1"/>
              <a:gd name="G16" fmla="+- G14 1 0"/>
              <a:gd name="G17" fmla="+- 0 G14 G3"/>
              <a:gd name="G18" fmla="?: G17 G8 G13"/>
              <a:gd name="G19" fmla="?: G17 G0 G13"/>
              <a:gd name="G20" fmla="?: G17 G3 G16"/>
              <a:gd name="G21" fmla="+- 0 G6 G11"/>
              <a:gd name="G22" fmla="?: G21 G7 G10"/>
              <a:gd name="G23" fmla="?: G21 G0 G10"/>
              <a:gd name="G24" fmla="?: G21 G6 G15"/>
              <a:gd name="G25" fmla="min G10 G13"/>
              <a:gd name="G26" fmla="max G8 G7"/>
              <a:gd name="G27" fmla="max G26 G0"/>
              <a:gd name="T12" fmla="+- 0 G27 -32000"/>
              <a:gd name="T13" fmla="*/ T12 w 64000"/>
              <a:gd name="T14" fmla="+- 0 G11 -32000"/>
              <a:gd name="T15" fmla="*/ G11 h 64000"/>
              <a:gd name="T16" fmla="+- 0 G25 -32000"/>
              <a:gd name="T17" fmla="*/ T16 w 64000"/>
              <a:gd name="T18" fmla="+- 0 G14 -32000"/>
              <a:gd name="T19" fmla="*/ G14 h 64000"/>
            </a:gdLst>
            <a:ahLst/>
            <a:cxnLst>
              <a:cxn ang="0">
                <a:pos x="50296" y="5746"/>
              </a:cxn>
              <a:cxn ang="0">
                <a:pos x="64000" y="32000"/>
              </a:cxn>
              <a:cxn ang="0">
                <a:pos x="50296" y="58253"/>
              </a:cxn>
              <a:cxn ang="0">
                <a:pos x="50296" y="58253"/>
              </a:cxn>
              <a:cxn ang="0">
                <a:pos x="50295" y="58253"/>
              </a:cxn>
              <a:cxn ang="0">
                <a:pos x="50296" y="58254"/>
              </a:cxn>
              <a:cxn ang="0">
                <a:pos x="50296" y="5746"/>
              </a:cxn>
              <a:cxn ang="0">
                <a:pos x="50295" y="5746"/>
              </a:cxn>
              <a:cxn ang="0">
                <a:pos x="50296" y="5746"/>
              </a:cxn>
            </a:cxnLst>
            <a:rect l="T13" t="T15" r="T17" b="T19"/>
            <a:pathLst>
              <a:path w="64000" h="64000">
                <a:moveTo>
                  <a:pt x="50296" y="5746"/>
                </a:moveTo>
                <a:cubicBezTo>
                  <a:pt x="58882" y="11730"/>
                  <a:pt x="64000" y="21534"/>
                  <a:pt x="64000" y="32000"/>
                </a:cubicBezTo>
                <a:cubicBezTo>
                  <a:pt x="64000" y="42465"/>
                  <a:pt x="58882" y="52269"/>
                  <a:pt x="50296" y="58253"/>
                </a:cubicBezTo>
                <a:cubicBezTo>
                  <a:pt x="50296" y="58253"/>
                  <a:pt x="50296" y="58253"/>
                  <a:pt x="50295" y="58253"/>
                </a:cubicBezTo>
                <a:lnTo>
                  <a:pt x="50296" y="58254"/>
                </a:lnTo>
                <a:lnTo>
                  <a:pt x="50296" y="5746"/>
                </a:lnTo>
                <a:lnTo>
                  <a:pt x="50295" y="5746"/>
                </a:lnTo>
                <a:cubicBezTo>
                  <a:pt x="50296" y="5746"/>
                  <a:pt x="50296" y="5746"/>
                  <a:pt x="50296" y="5746"/>
                </a:cubicBezTo>
                <a:close/>
              </a:path>
            </a:pathLst>
          </a:custGeom>
          <a:solidFill>
            <a:srgbClr val="FFCC99"/>
          </a:solidFill>
          <a:ln w="9525">
            <a:noFill/>
            <a:miter lim="800000"/>
            <a:headEnd/>
            <a:tailEnd/>
          </a:ln>
        </p:spPr>
        <p:txBody>
          <a:bodyPr/>
          <a:lstStyle/>
          <a:p>
            <a:pPr eaLnBrk="1" hangingPunct="1"/>
            <a:endParaRPr lang="en-US" sz="2400">
              <a:latin typeface="Times New Roman" charset="0"/>
            </a:endParaRPr>
          </a:p>
        </p:txBody>
      </p:sp>
      <p:sp>
        <p:nvSpPr>
          <p:cNvPr id="45063" name="AutoShape 7"/>
          <p:cNvSpPr>
            <a:spLocks noChangeArrowheads="1"/>
          </p:cNvSpPr>
          <p:nvPr/>
        </p:nvSpPr>
        <p:spPr bwMode="auto">
          <a:xfrm>
            <a:off x="-2425700" y="0"/>
            <a:ext cx="3094038" cy="3154363"/>
          </a:xfrm>
          <a:custGeom>
            <a:avLst/>
            <a:gdLst>
              <a:gd name="G0" fmla="+- 18077 0 0"/>
              <a:gd name="G1" fmla="+- -30880 0 0"/>
              <a:gd name="G2" fmla="+- 32000 0 0"/>
              <a:gd name="T0" fmla="*/ 32000 32000  1"/>
              <a:gd name="T1" fmla="*/ G0 G0  1"/>
              <a:gd name="T2" fmla="+- 0 T0 T1"/>
              <a:gd name="T3" fmla="sqrt T2"/>
              <a:gd name="G3" fmla="*/ 32000 T3 32000"/>
              <a:gd name="T4" fmla="*/ 32000 32000  1"/>
              <a:gd name="T5" fmla="*/ G1 G1  1"/>
              <a:gd name="T6" fmla="+- 0 T4 T5"/>
              <a:gd name="T7" fmla="sqrt T6"/>
              <a:gd name="G4" fmla="*/ 32000 T7 32000"/>
              <a:gd name="T8" fmla="*/ 32000 32000  1"/>
              <a:gd name="T9" fmla="*/ G2 G2  1"/>
              <a:gd name="T10" fmla="+- 0 T8 T9"/>
              <a:gd name="T11" fmla="sqrt T10"/>
              <a:gd name="G5" fmla="*/ 32000 T11 32000"/>
              <a:gd name="G6" fmla="+- 0 0 G3"/>
              <a:gd name="G7" fmla="+- 0 0 G4"/>
              <a:gd name="G8" fmla="+- 0 0 G5"/>
              <a:gd name="G9" fmla="+- 0 G4 G0"/>
              <a:gd name="G10" fmla="?: G9 G4 G0"/>
              <a:gd name="G11" fmla="?: G9 G1 G6"/>
              <a:gd name="G12" fmla="+- 0 G5 G0"/>
              <a:gd name="G13" fmla="?: G12 G5 G0"/>
              <a:gd name="G14" fmla="?: G12 G2 G3"/>
              <a:gd name="G15" fmla="+- G11 0 1"/>
              <a:gd name="G16" fmla="+- G14 1 0"/>
              <a:gd name="G17" fmla="+- 0 G14 G3"/>
              <a:gd name="G18" fmla="?: G17 G8 G13"/>
              <a:gd name="G19" fmla="?: G17 G0 G13"/>
              <a:gd name="G20" fmla="?: G17 G3 G16"/>
              <a:gd name="G21" fmla="+- 0 G6 G11"/>
              <a:gd name="G22" fmla="?: G21 G7 G10"/>
              <a:gd name="G23" fmla="?: G21 G0 G10"/>
              <a:gd name="G24" fmla="?: G21 G6 G15"/>
              <a:gd name="G25" fmla="min G10 G13"/>
              <a:gd name="G26" fmla="max G8 G7"/>
              <a:gd name="G27" fmla="max G26 G0"/>
              <a:gd name="T12" fmla="+- 0 G27 -32000"/>
              <a:gd name="T13" fmla="*/ T12 w 64000"/>
              <a:gd name="T14" fmla="+- 0 G11 -32000"/>
              <a:gd name="T15" fmla="*/ G11 h 64000"/>
              <a:gd name="T16" fmla="+- 0 G25 -32000"/>
              <a:gd name="T17" fmla="*/ T16 w 64000"/>
              <a:gd name="T18" fmla="+- 0 G14 -32000"/>
              <a:gd name="T19" fmla="*/ G14 h 64000"/>
            </a:gdLst>
            <a:ahLst/>
            <a:cxnLst>
              <a:cxn ang="0">
                <a:pos x="50077" y="5595"/>
              </a:cxn>
              <a:cxn ang="0">
                <a:pos x="64000" y="32000"/>
              </a:cxn>
              <a:cxn ang="0">
                <a:pos x="50077" y="58404"/>
              </a:cxn>
              <a:cxn ang="0">
                <a:pos x="50077" y="58404"/>
              </a:cxn>
              <a:cxn ang="0">
                <a:pos x="50076" y="58404"/>
              </a:cxn>
              <a:cxn ang="0">
                <a:pos x="50077" y="58405"/>
              </a:cxn>
              <a:cxn ang="0">
                <a:pos x="50077" y="5595"/>
              </a:cxn>
              <a:cxn ang="0">
                <a:pos x="50076" y="5595"/>
              </a:cxn>
              <a:cxn ang="0">
                <a:pos x="50077" y="5595"/>
              </a:cxn>
            </a:cxnLst>
            <a:rect l="T13" t="T15" r="T17" b="T19"/>
            <a:pathLst>
              <a:path w="64000" h="64000">
                <a:moveTo>
                  <a:pt x="50077" y="5595"/>
                </a:moveTo>
                <a:cubicBezTo>
                  <a:pt x="58790" y="11560"/>
                  <a:pt x="64000" y="21440"/>
                  <a:pt x="64000" y="32000"/>
                </a:cubicBezTo>
                <a:cubicBezTo>
                  <a:pt x="64000" y="42559"/>
                  <a:pt x="58790" y="52439"/>
                  <a:pt x="50077" y="58404"/>
                </a:cubicBezTo>
                <a:cubicBezTo>
                  <a:pt x="50077" y="58404"/>
                  <a:pt x="50077" y="58404"/>
                  <a:pt x="50076" y="58404"/>
                </a:cubicBezTo>
                <a:lnTo>
                  <a:pt x="50077" y="58405"/>
                </a:lnTo>
                <a:lnTo>
                  <a:pt x="50077" y="5595"/>
                </a:lnTo>
                <a:lnTo>
                  <a:pt x="50076" y="5595"/>
                </a:lnTo>
                <a:cubicBezTo>
                  <a:pt x="50077" y="5595"/>
                  <a:pt x="50077" y="5595"/>
                  <a:pt x="50077" y="5595"/>
                </a:cubicBezTo>
                <a:close/>
              </a:path>
            </a:pathLst>
          </a:custGeom>
          <a:solidFill>
            <a:srgbClr val="FF6600"/>
          </a:solidFill>
          <a:ln w="9525">
            <a:noFill/>
            <a:miter lim="800000"/>
            <a:headEnd/>
            <a:tailEnd/>
          </a:ln>
        </p:spPr>
        <p:txBody>
          <a:bodyPr/>
          <a:lstStyle/>
          <a:p>
            <a:pPr eaLnBrk="1" hangingPunct="1"/>
            <a:endParaRPr lang="en-US">
              <a:latin typeface="Arial"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6413" y="301625"/>
            <a:ext cx="1827212" cy="564197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370013" y="301625"/>
            <a:ext cx="5334000" cy="56419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Achieve_MAP">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8" name="Rectangle 3"/>
          <p:cNvSpPr>
            <a:spLocks noGrp="1" noChangeArrowheads="1"/>
          </p:cNvSpPr>
          <p:nvPr>
            <p:ph idx="1"/>
          </p:nvPr>
        </p:nvSpPr>
        <p:spPr bwMode="auto">
          <a:xfrm>
            <a:off x="457200" y="1600200"/>
            <a:ext cx="8229600" cy="4506913"/>
          </a:xfrm>
          <a:prstGeom prst="rect">
            <a:avLst/>
          </a:prstGeom>
          <a:noFill/>
          <a:ln w="9525">
            <a:noFill/>
            <a:miter lim="800000"/>
            <a:headEnd/>
            <a:tailEnd/>
          </a:ln>
        </p:spPr>
        <p:txBody>
          <a:bodyPr/>
          <a:lstStyle/>
          <a:p>
            <a:pPr lvl="0"/>
            <a:r>
              <a:rPr lang="en-US" dirty="0"/>
              <a:t>Click to edit </a:t>
            </a:r>
            <a:r>
              <a:rPr lang="en-US" dirty="0" smtClean="0"/>
              <a:t>Master text </a:t>
            </a:r>
            <a:r>
              <a:rPr lang="en-US" dirty="0"/>
              <a:t>styles</a:t>
            </a:r>
          </a:p>
          <a:p>
            <a:pPr lvl="1"/>
            <a:r>
              <a:rPr lang="en-US" dirty="0"/>
              <a:t>Second level</a:t>
            </a:r>
          </a:p>
          <a:p>
            <a:pPr lvl="2"/>
            <a:r>
              <a:rPr lang="en-US" dirty="0"/>
              <a:t>Third level</a:t>
            </a:r>
          </a:p>
          <a:p>
            <a:pPr lvl="2"/>
            <a:endParaRPr lang="en-US" dirty="0"/>
          </a:p>
        </p:txBody>
      </p:sp>
      <p:sp>
        <p:nvSpPr>
          <p:cNvPr id="4" name="Slide Number Placeholder 24"/>
          <p:cNvSpPr>
            <a:spLocks noGrp="1"/>
          </p:cNvSpPr>
          <p:nvPr>
            <p:ph type="sldNum" sz="quarter" idx="10"/>
          </p:nvPr>
        </p:nvSpPr>
        <p:spPr>
          <a:xfrm>
            <a:off x="4343400" y="1039813"/>
            <a:ext cx="457200" cy="441325"/>
          </a:xfrm>
          <a:prstGeom prst="rect">
            <a:avLst/>
          </a:prstGeom>
        </p:spPr>
        <p:txBody>
          <a:bodyPr/>
          <a:lstStyle>
            <a:lvl1pPr algn="r">
              <a:defRPr sz="1200">
                <a:solidFill>
                  <a:schemeClr val="bg1">
                    <a:lumMod val="65000"/>
                  </a:schemeClr>
                </a:solidFill>
              </a:defRPr>
            </a:lvl1pPr>
          </a:lstStyle>
          <a:p>
            <a:pPr>
              <a:defRPr/>
            </a:pPr>
            <a:fld id="{D63107F7-71A2-46D4-AA0B-5C4336F8C96D}" type="slidenum">
              <a:rPr lang="en-US"/>
              <a:pPr>
                <a:defRPr/>
              </a:pPr>
              <a:t>‹#›</a:t>
            </a:fld>
            <a:endParaRPr lang="en-US" dirty="0"/>
          </a:p>
        </p:txBody>
      </p:sp>
      <p:sp>
        <p:nvSpPr>
          <p:cNvPr id="5" name="Footer Placeholder 71"/>
          <p:cNvSpPr>
            <a:spLocks noGrp="1"/>
          </p:cNvSpPr>
          <p:nvPr userDrawn="1">
            <p:ph type="ftr" sz="quarter" idx="11"/>
          </p:nvPr>
        </p:nvSpPr>
        <p:spPr>
          <a:xfrm>
            <a:off x="0" y="6324600"/>
            <a:ext cx="7239000" cy="533400"/>
          </a:xfrm>
          <a:prstGeom prst="rect">
            <a:avLst/>
          </a:prstGeom>
        </p:spPr>
        <p:txBody>
          <a:bodyPr/>
          <a:lstStyle>
            <a:lvl1pPr>
              <a:defRPr>
                <a:cs typeface="Arial" pitchFamily="34" charset="0"/>
              </a:defRPr>
            </a:lvl1pPr>
          </a:lstStyle>
          <a:p>
            <a:pPr>
              <a:defRPr/>
            </a:pPr>
            <a:endParaRPr lang="en-US"/>
          </a:p>
          <a:p>
            <a:pPr>
              <a:defRPr/>
            </a:pPr>
            <a:r>
              <a:rPr lang="en-US"/>
              <a:t>Source: </a:t>
            </a:r>
          </a:p>
          <a:p>
            <a:pPr>
              <a:defRPr/>
            </a:pPr>
            <a:endParaRPr lang="en-US"/>
          </a:p>
        </p:txBody>
      </p:sp>
    </p:spTree>
  </p:cSld>
  <p:clrMapOvr>
    <a:masterClrMapping/>
  </p:clrMapOvr>
  <p:transition spd="med" advClick="0">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370013" y="1827213"/>
            <a:ext cx="3579812" cy="411638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102225" y="1827213"/>
            <a:ext cx="3581400" cy="411638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44034" name="Group 2"/>
          <p:cNvGrpSpPr>
            <a:grpSpLocks/>
          </p:cNvGrpSpPr>
          <p:nvPr/>
        </p:nvGrpSpPr>
        <p:grpSpPr bwMode="auto">
          <a:xfrm>
            <a:off x="-3238500" y="0"/>
            <a:ext cx="11925300" cy="3810000"/>
            <a:chOff x="-2040" y="0"/>
            <a:chExt cx="7512" cy="2400"/>
          </a:xfrm>
        </p:grpSpPr>
        <p:sp>
          <p:nvSpPr>
            <p:cNvPr id="44035" name="AutoShape 3"/>
            <p:cNvSpPr>
              <a:spLocks noChangeArrowheads="1"/>
            </p:cNvSpPr>
            <p:nvPr/>
          </p:nvSpPr>
          <p:spPr bwMode="auto">
            <a:xfrm>
              <a:off x="-2040" y="432"/>
              <a:ext cx="2592" cy="1968"/>
            </a:xfrm>
            <a:custGeom>
              <a:avLst/>
              <a:gdLst>
                <a:gd name="G0" fmla="+- 18296 0 0"/>
                <a:gd name="G1" fmla="+- -30880 0 0"/>
                <a:gd name="G2" fmla="+- 31512 0 0"/>
                <a:gd name="T0" fmla="*/ 32000 32000  1"/>
                <a:gd name="T1" fmla="*/ G0 G0  1"/>
                <a:gd name="T2" fmla="+- 0 T0 T1"/>
                <a:gd name="T3" fmla="sqrt T2"/>
                <a:gd name="G3" fmla="*/ 32000 T3 32000"/>
                <a:gd name="T4" fmla="*/ 32000 32000  1"/>
                <a:gd name="T5" fmla="*/ G1 G1  1"/>
                <a:gd name="T6" fmla="+- 0 T4 T5"/>
                <a:gd name="T7" fmla="sqrt T6"/>
                <a:gd name="G4" fmla="*/ 32000 T7 32000"/>
                <a:gd name="T8" fmla="*/ 32000 32000  1"/>
                <a:gd name="T9" fmla="*/ G2 G2  1"/>
                <a:gd name="T10" fmla="+- 0 T8 T9"/>
                <a:gd name="T11" fmla="sqrt T10"/>
                <a:gd name="G5" fmla="*/ 32000 T11 32000"/>
                <a:gd name="G6" fmla="+- 0 0 G3"/>
                <a:gd name="G7" fmla="+- 0 0 G4"/>
                <a:gd name="G8" fmla="+- 0 0 G5"/>
                <a:gd name="G9" fmla="+- 0 G4 G0"/>
                <a:gd name="G10" fmla="?: G9 G4 G0"/>
                <a:gd name="G11" fmla="?: G9 G1 G6"/>
                <a:gd name="G12" fmla="+- 0 G5 G0"/>
                <a:gd name="G13" fmla="?: G12 G5 G0"/>
                <a:gd name="G14" fmla="?: G12 G2 G3"/>
                <a:gd name="G15" fmla="+- G11 0 1"/>
                <a:gd name="G16" fmla="+- G14 1 0"/>
                <a:gd name="G17" fmla="+- 0 G14 G3"/>
                <a:gd name="G18" fmla="?: G17 G8 G13"/>
                <a:gd name="G19" fmla="?: G17 G0 G13"/>
                <a:gd name="G20" fmla="?: G17 G3 G16"/>
                <a:gd name="G21" fmla="+- 0 G6 G11"/>
                <a:gd name="G22" fmla="?: G21 G7 G10"/>
                <a:gd name="G23" fmla="?: G21 G0 G10"/>
                <a:gd name="G24" fmla="?: G21 G6 G15"/>
                <a:gd name="G25" fmla="min G10 G13"/>
                <a:gd name="G26" fmla="max G8 G7"/>
                <a:gd name="G27" fmla="max G26 G0"/>
                <a:gd name="T12" fmla="+- 0 G27 -32000"/>
                <a:gd name="T13" fmla="*/ T12 w 64000"/>
                <a:gd name="T14" fmla="+- 0 G11 -32000"/>
                <a:gd name="T15" fmla="*/ G11 h 64000"/>
                <a:gd name="T16" fmla="+- 0 G25 -32000"/>
                <a:gd name="T17" fmla="*/ T16 w 64000"/>
                <a:gd name="T18" fmla="+- 0 G14 -32000"/>
                <a:gd name="T19" fmla="*/ G14 h 64000"/>
              </a:gdLst>
              <a:ahLst/>
              <a:cxnLst>
                <a:cxn ang="0">
                  <a:pos x="50296" y="5746"/>
                </a:cxn>
                <a:cxn ang="0">
                  <a:pos x="64000" y="32000"/>
                </a:cxn>
                <a:cxn ang="0">
                  <a:pos x="50296" y="58253"/>
                </a:cxn>
                <a:cxn ang="0">
                  <a:pos x="50296" y="58253"/>
                </a:cxn>
                <a:cxn ang="0">
                  <a:pos x="50295" y="58253"/>
                </a:cxn>
                <a:cxn ang="0">
                  <a:pos x="50296" y="58254"/>
                </a:cxn>
                <a:cxn ang="0">
                  <a:pos x="50296" y="5746"/>
                </a:cxn>
                <a:cxn ang="0">
                  <a:pos x="50295" y="5746"/>
                </a:cxn>
                <a:cxn ang="0">
                  <a:pos x="50296" y="5746"/>
                </a:cxn>
              </a:cxnLst>
              <a:rect l="T13" t="T15" r="T17" b="T19"/>
              <a:pathLst>
                <a:path w="64000" h="64000">
                  <a:moveTo>
                    <a:pt x="50296" y="5746"/>
                  </a:moveTo>
                  <a:cubicBezTo>
                    <a:pt x="58882" y="11730"/>
                    <a:pt x="64000" y="21534"/>
                    <a:pt x="64000" y="32000"/>
                  </a:cubicBezTo>
                  <a:cubicBezTo>
                    <a:pt x="64000" y="42465"/>
                    <a:pt x="58882" y="52269"/>
                    <a:pt x="50296" y="58253"/>
                  </a:cubicBezTo>
                  <a:cubicBezTo>
                    <a:pt x="50296" y="58253"/>
                    <a:pt x="50296" y="58253"/>
                    <a:pt x="50295" y="58253"/>
                  </a:cubicBezTo>
                  <a:lnTo>
                    <a:pt x="50296" y="58254"/>
                  </a:lnTo>
                  <a:lnTo>
                    <a:pt x="50296" y="5746"/>
                  </a:lnTo>
                  <a:lnTo>
                    <a:pt x="50295" y="5746"/>
                  </a:lnTo>
                  <a:cubicBezTo>
                    <a:pt x="50296" y="5746"/>
                    <a:pt x="50296" y="5746"/>
                    <a:pt x="50296" y="5746"/>
                  </a:cubicBezTo>
                  <a:close/>
                </a:path>
              </a:pathLst>
            </a:custGeom>
            <a:solidFill>
              <a:srgbClr val="FFCC99"/>
            </a:solidFill>
            <a:ln w="9525">
              <a:noFill/>
              <a:miter lim="800000"/>
              <a:headEnd/>
              <a:tailEnd/>
            </a:ln>
          </p:spPr>
          <p:txBody>
            <a:bodyPr/>
            <a:lstStyle/>
            <a:p>
              <a:pPr eaLnBrk="1" hangingPunct="1"/>
              <a:endParaRPr lang="en-US" sz="2400">
                <a:latin typeface="Times New Roman" charset="0"/>
              </a:endParaRPr>
            </a:p>
          </p:txBody>
        </p:sp>
        <p:sp>
          <p:nvSpPr>
            <p:cNvPr id="44036" name="AutoShape 4"/>
            <p:cNvSpPr>
              <a:spLocks noChangeArrowheads="1"/>
            </p:cNvSpPr>
            <p:nvPr/>
          </p:nvSpPr>
          <p:spPr bwMode="auto">
            <a:xfrm>
              <a:off x="-1528" y="0"/>
              <a:ext cx="1949" cy="1987"/>
            </a:xfrm>
            <a:custGeom>
              <a:avLst/>
              <a:gdLst>
                <a:gd name="G0" fmla="+- 18077 0 0"/>
                <a:gd name="G1" fmla="+- -30880 0 0"/>
                <a:gd name="G2" fmla="+- 32000 0 0"/>
                <a:gd name="T0" fmla="*/ 32000 32000  1"/>
                <a:gd name="T1" fmla="*/ G0 G0  1"/>
                <a:gd name="T2" fmla="+- 0 T0 T1"/>
                <a:gd name="T3" fmla="sqrt T2"/>
                <a:gd name="G3" fmla="*/ 32000 T3 32000"/>
                <a:gd name="T4" fmla="*/ 32000 32000  1"/>
                <a:gd name="T5" fmla="*/ G1 G1  1"/>
                <a:gd name="T6" fmla="+- 0 T4 T5"/>
                <a:gd name="T7" fmla="sqrt T6"/>
                <a:gd name="G4" fmla="*/ 32000 T7 32000"/>
                <a:gd name="T8" fmla="*/ 32000 32000  1"/>
                <a:gd name="T9" fmla="*/ G2 G2  1"/>
                <a:gd name="T10" fmla="+- 0 T8 T9"/>
                <a:gd name="T11" fmla="sqrt T10"/>
                <a:gd name="G5" fmla="*/ 32000 T11 32000"/>
                <a:gd name="G6" fmla="+- 0 0 G3"/>
                <a:gd name="G7" fmla="+- 0 0 G4"/>
                <a:gd name="G8" fmla="+- 0 0 G5"/>
                <a:gd name="G9" fmla="+- 0 G4 G0"/>
                <a:gd name="G10" fmla="?: G9 G4 G0"/>
                <a:gd name="G11" fmla="?: G9 G1 G6"/>
                <a:gd name="G12" fmla="+- 0 G5 G0"/>
                <a:gd name="G13" fmla="?: G12 G5 G0"/>
                <a:gd name="G14" fmla="?: G12 G2 G3"/>
                <a:gd name="G15" fmla="+- G11 0 1"/>
                <a:gd name="G16" fmla="+- G14 1 0"/>
                <a:gd name="G17" fmla="+- 0 G14 G3"/>
                <a:gd name="G18" fmla="?: G17 G8 G13"/>
                <a:gd name="G19" fmla="?: G17 G0 G13"/>
                <a:gd name="G20" fmla="?: G17 G3 G16"/>
                <a:gd name="G21" fmla="+- 0 G6 G11"/>
                <a:gd name="G22" fmla="?: G21 G7 G10"/>
                <a:gd name="G23" fmla="?: G21 G0 G10"/>
                <a:gd name="G24" fmla="?: G21 G6 G15"/>
                <a:gd name="G25" fmla="min G10 G13"/>
                <a:gd name="G26" fmla="max G8 G7"/>
                <a:gd name="G27" fmla="max G26 G0"/>
                <a:gd name="T12" fmla="+- 0 G27 -32000"/>
                <a:gd name="T13" fmla="*/ T12 w 64000"/>
                <a:gd name="T14" fmla="+- 0 G11 -32000"/>
                <a:gd name="T15" fmla="*/ G11 h 64000"/>
                <a:gd name="T16" fmla="+- 0 G25 -32000"/>
                <a:gd name="T17" fmla="*/ T16 w 64000"/>
                <a:gd name="T18" fmla="+- 0 G14 -32000"/>
                <a:gd name="T19" fmla="*/ G14 h 64000"/>
              </a:gdLst>
              <a:ahLst/>
              <a:cxnLst>
                <a:cxn ang="0">
                  <a:pos x="50077" y="5595"/>
                </a:cxn>
                <a:cxn ang="0">
                  <a:pos x="64000" y="32000"/>
                </a:cxn>
                <a:cxn ang="0">
                  <a:pos x="50077" y="58404"/>
                </a:cxn>
                <a:cxn ang="0">
                  <a:pos x="50077" y="58404"/>
                </a:cxn>
                <a:cxn ang="0">
                  <a:pos x="50076" y="58404"/>
                </a:cxn>
                <a:cxn ang="0">
                  <a:pos x="50077" y="58405"/>
                </a:cxn>
                <a:cxn ang="0">
                  <a:pos x="50077" y="5595"/>
                </a:cxn>
                <a:cxn ang="0">
                  <a:pos x="50076" y="5595"/>
                </a:cxn>
                <a:cxn ang="0">
                  <a:pos x="50077" y="5595"/>
                </a:cxn>
              </a:cxnLst>
              <a:rect l="T13" t="T15" r="T17" b="T19"/>
              <a:pathLst>
                <a:path w="64000" h="64000">
                  <a:moveTo>
                    <a:pt x="50077" y="5595"/>
                  </a:moveTo>
                  <a:cubicBezTo>
                    <a:pt x="58790" y="11560"/>
                    <a:pt x="64000" y="21440"/>
                    <a:pt x="64000" y="32000"/>
                  </a:cubicBezTo>
                  <a:cubicBezTo>
                    <a:pt x="64000" y="42559"/>
                    <a:pt x="58790" y="52439"/>
                    <a:pt x="50077" y="58404"/>
                  </a:cubicBezTo>
                  <a:cubicBezTo>
                    <a:pt x="50077" y="58404"/>
                    <a:pt x="50077" y="58404"/>
                    <a:pt x="50076" y="58404"/>
                  </a:cubicBezTo>
                  <a:lnTo>
                    <a:pt x="50077" y="58405"/>
                  </a:lnTo>
                  <a:lnTo>
                    <a:pt x="50077" y="5595"/>
                  </a:lnTo>
                  <a:lnTo>
                    <a:pt x="50076" y="5595"/>
                  </a:lnTo>
                  <a:cubicBezTo>
                    <a:pt x="50077" y="5595"/>
                    <a:pt x="50077" y="5595"/>
                    <a:pt x="50077" y="5595"/>
                  </a:cubicBezTo>
                  <a:close/>
                </a:path>
              </a:pathLst>
            </a:custGeom>
            <a:solidFill>
              <a:srgbClr val="FF6600"/>
            </a:solidFill>
            <a:ln w="9525">
              <a:noFill/>
              <a:miter lim="800000"/>
              <a:headEnd/>
              <a:tailEnd/>
            </a:ln>
          </p:spPr>
          <p:txBody>
            <a:bodyPr/>
            <a:lstStyle/>
            <a:p>
              <a:pPr eaLnBrk="1" hangingPunct="1"/>
              <a:endParaRPr lang="en-US">
                <a:latin typeface="Arial" charset="0"/>
              </a:endParaRPr>
            </a:p>
          </p:txBody>
        </p:sp>
        <p:sp>
          <p:nvSpPr>
            <p:cNvPr id="44037" name="Line 5"/>
            <p:cNvSpPr>
              <a:spLocks noChangeShapeType="1"/>
            </p:cNvSpPr>
            <p:nvPr/>
          </p:nvSpPr>
          <p:spPr bwMode="auto">
            <a:xfrm>
              <a:off x="864" y="960"/>
              <a:ext cx="4608" cy="0"/>
            </a:xfrm>
            <a:prstGeom prst="line">
              <a:avLst/>
            </a:prstGeom>
            <a:noFill/>
            <a:ln w="12700">
              <a:solidFill>
                <a:schemeClr val="tx1"/>
              </a:solidFill>
              <a:round/>
              <a:headEnd/>
              <a:tailEnd/>
            </a:ln>
            <a:effectLst/>
          </p:spPr>
          <p:txBody>
            <a:bodyPr/>
            <a:lstStyle/>
            <a:p>
              <a:endParaRPr lang="en-US"/>
            </a:p>
          </p:txBody>
        </p:sp>
      </p:grpSp>
      <p:sp>
        <p:nvSpPr>
          <p:cNvPr id="44038" name="Rectangle 6"/>
          <p:cNvSpPr>
            <a:spLocks noGrp="1" noChangeArrowheads="1"/>
          </p:cNvSpPr>
          <p:nvPr>
            <p:ph type="title"/>
          </p:nvPr>
        </p:nvSpPr>
        <p:spPr bwMode="auto">
          <a:xfrm>
            <a:off x="1370013" y="301625"/>
            <a:ext cx="7313612" cy="11430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44039" name="Rectangle 7"/>
          <p:cNvSpPr>
            <a:spLocks noGrp="1" noChangeArrowheads="1"/>
          </p:cNvSpPr>
          <p:nvPr>
            <p:ph type="body" idx="1"/>
          </p:nvPr>
        </p:nvSpPr>
        <p:spPr bwMode="auto">
          <a:xfrm>
            <a:off x="1370013" y="1827213"/>
            <a:ext cx="7313612" cy="4116387"/>
          </a:xfrm>
          <a:prstGeom prst="rect">
            <a:avLst/>
          </a:prstGeom>
          <a:solidFill>
            <a:srgbClr val="FFCC99">
              <a:alpha val="41000"/>
            </a:srgbClr>
          </a:solid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pic>
        <p:nvPicPr>
          <p:cNvPr id="44040" name="Picture 8" descr="radish"/>
          <p:cNvPicPr>
            <a:picLocks noChangeAspect="1" noChangeArrowheads="1"/>
          </p:cNvPicPr>
          <p:nvPr/>
        </p:nvPicPr>
        <p:blipFill>
          <a:blip r:embed="rId14" cstate="print"/>
          <a:srcRect/>
          <a:stretch>
            <a:fillRect/>
          </a:stretch>
        </p:blipFill>
        <p:spPr bwMode="auto">
          <a:xfrm>
            <a:off x="8458200" y="6172200"/>
            <a:ext cx="533400" cy="515938"/>
          </a:xfrm>
          <a:prstGeom prst="rect">
            <a:avLst/>
          </a:prstGeom>
          <a:noFill/>
        </p:spPr>
      </p:pic>
    </p:spTree>
  </p:cSld>
  <p:clrMap bg1="lt1" tx1="dk1" bg2="lt2" tx2="dk2" accent1="accent1" accent2="accent2" accent3="accent3" accent4="accent4" accent5="accent5" accent6="accent6" hlink="hlink" folHlink="folHlink"/>
  <p:sldLayoutIdLst>
    <p:sldLayoutId id="2147483653" r:id="rId1"/>
    <p:sldLayoutId id="2147483654" r:id="rId2"/>
    <p:sldLayoutId id="2147483655" r:id="rId3"/>
    <p:sldLayoutId id="2147483656" r:id="rId4"/>
    <p:sldLayoutId id="2147483657" r:id="rId5"/>
    <p:sldLayoutId id="2147483658" r:id="rId6"/>
    <p:sldLayoutId id="2147483659" r:id="rId7"/>
    <p:sldLayoutId id="2147483660" r:id="rId8"/>
    <p:sldLayoutId id="2147483661" r:id="rId9"/>
    <p:sldLayoutId id="2147483662" r:id="rId10"/>
    <p:sldLayoutId id="2147483663" r:id="rId11"/>
    <p:sldLayoutId id="2147483664" r:id="rId12"/>
  </p:sldLayoutIdLst>
  <p:txStyles>
    <p:titleStyle>
      <a:lvl1pPr algn="l" rtl="0" fontAlgn="base">
        <a:spcBef>
          <a:spcPct val="0"/>
        </a:spcBef>
        <a:spcAft>
          <a:spcPct val="0"/>
        </a:spcAft>
        <a:defRPr sz="3600">
          <a:solidFill>
            <a:schemeClr val="tx2"/>
          </a:solidFill>
          <a:latin typeface="+mj-lt"/>
          <a:ea typeface="+mj-ea"/>
          <a:cs typeface="+mj-cs"/>
        </a:defRPr>
      </a:lvl1pPr>
      <a:lvl2pPr algn="l" rtl="0" fontAlgn="base">
        <a:spcBef>
          <a:spcPct val="0"/>
        </a:spcBef>
        <a:spcAft>
          <a:spcPct val="0"/>
        </a:spcAft>
        <a:defRPr sz="3600">
          <a:solidFill>
            <a:schemeClr val="tx2"/>
          </a:solidFill>
          <a:latin typeface="Arial" charset="0"/>
        </a:defRPr>
      </a:lvl2pPr>
      <a:lvl3pPr algn="l" rtl="0" fontAlgn="base">
        <a:spcBef>
          <a:spcPct val="0"/>
        </a:spcBef>
        <a:spcAft>
          <a:spcPct val="0"/>
        </a:spcAft>
        <a:defRPr sz="3600">
          <a:solidFill>
            <a:schemeClr val="tx2"/>
          </a:solidFill>
          <a:latin typeface="Arial" charset="0"/>
        </a:defRPr>
      </a:lvl3pPr>
      <a:lvl4pPr algn="l" rtl="0" fontAlgn="base">
        <a:spcBef>
          <a:spcPct val="0"/>
        </a:spcBef>
        <a:spcAft>
          <a:spcPct val="0"/>
        </a:spcAft>
        <a:defRPr sz="3600">
          <a:solidFill>
            <a:schemeClr val="tx2"/>
          </a:solidFill>
          <a:latin typeface="Arial" charset="0"/>
        </a:defRPr>
      </a:lvl4pPr>
      <a:lvl5pPr algn="l" rtl="0" fontAlgn="base">
        <a:spcBef>
          <a:spcPct val="0"/>
        </a:spcBef>
        <a:spcAft>
          <a:spcPct val="0"/>
        </a:spcAft>
        <a:defRPr sz="3600">
          <a:solidFill>
            <a:schemeClr val="tx2"/>
          </a:solidFill>
          <a:latin typeface="Arial" charset="0"/>
        </a:defRPr>
      </a:lvl5pPr>
      <a:lvl6pPr marL="457200" algn="l" rtl="0" fontAlgn="base">
        <a:spcBef>
          <a:spcPct val="0"/>
        </a:spcBef>
        <a:spcAft>
          <a:spcPct val="0"/>
        </a:spcAft>
        <a:defRPr sz="3600">
          <a:solidFill>
            <a:schemeClr val="tx2"/>
          </a:solidFill>
          <a:latin typeface="Arial" charset="0"/>
        </a:defRPr>
      </a:lvl6pPr>
      <a:lvl7pPr marL="914400" algn="l" rtl="0" fontAlgn="base">
        <a:spcBef>
          <a:spcPct val="0"/>
        </a:spcBef>
        <a:spcAft>
          <a:spcPct val="0"/>
        </a:spcAft>
        <a:defRPr sz="3600">
          <a:solidFill>
            <a:schemeClr val="tx2"/>
          </a:solidFill>
          <a:latin typeface="Arial" charset="0"/>
        </a:defRPr>
      </a:lvl7pPr>
      <a:lvl8pPr marL="1371600" algn="l" rtl="0" fontAlgn="base">
        <a:spcBef>
          <a:spcPct val="0"/>
        </a:spcBef>
        <a:spcAft>
          <a:spcPct val="0"/>
        </a:spcAft>
        <a:defRPr sz="3600">
          <a:solidFill>
            <a:schemeClr val="tx2"/>
          </a:solidFill>
          <a:latin typeface="Arial" charset="0"/>
        </a:defRPr>
      </a:lvl8pPr>
      <a:lvl9pPr marL="1828800" algn="l" rtl="0" fontAlgn="base">
        <a:spcBef>
          <a:spcPct val="0"/>
        </a:spcBef>
        <a:spcAft>
          <a:spcPct val="0"/>
        </a:spcAft>
        <a:defRPr sz="3600">
          <a:solidFill>
            <a:schemeClr val="tx2"/>
          </a:solidFill>
          <a:latin typeface="Arial" charset="0"/>
        </a:defRPr>
      </a:lvl9pPr>
    </p:titleStyle>
    <p:bodyStyle>
      <a:lvl1pPr marL="342900" indent="-342900" algn="l" rtl="0" fontAlgn="base">
        <a:spcBef>
          <a:spcPct val="20000"/>
        </a:spcBef>
        <a:spcAft>
          <a:spcPct val="0"/>
        </a:spcAft>
        <a:buClr>
          <a:schemeClr val="tx2"/>
        </a:buClr>
        <a:buSzPct val="70000"/>
        <a:buFont typeface="Wingdings" pitchFamily="2" charset="2"/>
        <a:buChar char="¡"/>
        <a:defRPr sz="2900">
          <a:solidFill>
            <a:schemeClr val="tx1"/>
          </a:solidFill>
          <a:latin typeface="+mn-lt"/>
          <a:ea typeface="+mn-ea"/>
          <a:cs typeface="+mn-cs"/>
        </a:defRPr>
      </a:lvl1pPr>
      <a:lvl2pPr marL="742950" indent="-285750" algn="l" rtl="0" fontAlgn="base">
        <a:spcBef>
          <a:spcPct val="20000"/>
        </a:spcBef>
        <a:spcAft>
          <a:spcPct val="0"/>
        </a:spcAft>
        <a:buClr>
          <a:schemeClr val="accent2"/>
        </a:buClr>
        <a:buSzPct val="70000"/>
        <a:buFont typeface="Wingdings" pitchFamily="2" charset="2"/>
        <a:buChar char="l"/>
        <a:defRPr sz="2500">
          <a:solidFill>
            <a:schemeClr val="tx1"/>
          </a:solidFill>
          <a:latin typeface="+mn-lt"/>
        </a:defRPr>
      </a:lvl2pPr>
      <a:lvl3pPr marL="1143000" indent="-228600" algn="l" rtl="0" fontAlgn="base">
        <a:spcBef>
          <a:spcPct val="20000"/>
        </a:spcBef>
        <a:spcAft>
          <a:spcPct val="0"/>
        </a:spcAft>
        <a:buClr>
          <a:schemeClr val="tx2"/>
        </a:buClr>
        <a:buSzPct val="65000"/>
        <a:buFont typeface="Wingdings" pitchFamily="2" charset="2"/>
        <a:buChar char="¡"/>
        <a:defRPr sz="2200">
          <a:solidFill>
            <a:schemeClr val="tx1"/>
          </a:solidFill>
          <a:latin typeface="+mn-lt"/>
        </a:defRPr>
      </a:lvl3pPr>
      <a:lvl4pPr marL="1600200" indent="-228600" algn="l" rtl="0" fontAlgn="base">
        <a:spcBef>
          <a:spcPct val="20000"/>
        </a:spcBef>
        <a:spcAft>
          <a:spcPct val="0"/>
        </a:spcAft>
        <a:buClr>
          <a:schemeClr val="accent2"/>
        </a:buClr>
        <a:buSzPct val="70000"/>
        <a:buFont typeface="Wingdings" pitchFamily="2" charset="2"/>
        <a:buChar char="l"/>
        <a:defRPr sz="1900">
          <a:solidFill>
            <a:schemeClr val="tx1"/>
          </a:solidFill>
          <a:latin typeface="+mn-lt"/>
        </a:defRPr>
      </a:lvl4pPr>
      <a:lvl5pPr marL="2057400" indent="-228600" algn="l" rtl="0" fontAlgn="base">
        <a:spcBef>
          <a:spcPct val="20000"/>
        </a:spcBef>
        <a:spcAft>
          <a:spcPct val="0"/>
        </a:spcAft>
        <a:buClr>
          <a:schemeClr val="tx2"/>
        </a:buClr>
        <a:buSzPct val="60000"/>
        <a:buFont typeface="Wingdings" pitchFamily="2" charset="2"/>
        <a:buChar char="¡"/>
        <a:defRPr sz="1900">
          <a:solidFill>
            <a:schemeClr val="tx1"/>
          </a:solidFill>
          <a:latin typeface="+mn-lt"/>
        </a:defRPr>
      </a:lvl5pPr>
      <a:lvl6pPr marL="2514600" indent="-228600" algn="l" rtl="0" fontAlgn="base">
        <a:spcBef>
          <a:spcPct val="20000"/>
        </a:spcBef>
        <a:spcAft>
          <a:spcPct val="0"/>
        </a:spcAft>
        <a:buClr>
          <a:schemeClr val="tx2"/>
        </a:buClr>
        <a:buSzPct val="60000"/>
        <a:buFont typeface="Wingdings" pitchFamily="2" charset="2"/>
        <a:buChar char="¡"/>
        <a:defRPr sz="1900">
          <a:solidFill>
            <a:schemeClr val="tx1"/>
          </a:solidFill>
          <a:latin typeface="+mn-lt"/>
        </a:defRPr>
      </a:lvl6pPr>
      <a:lvl7pPr marL="2971800" indent="-228600" algn="l" rtl="0" fontAlgn="base">
        <a:spcBef>
          <a:spcPct val="20000"/>
        </a:spcBef>
        <a:spcAft>
          <a:spcPct val="0"/>
        </a:spcAft>
        <a:buClr>
          <a:schemeClr val="tx2"/>
        </a:buClr>
        <a:buSzPct val="60000"/>
        <a:buFont typeface="Wingdings" pitchFamily="2" charset="2"/>
        <a:buChar char="¡"/>
        <a:defRPr sz="1900">
          <a:solidFill>
            <a:schemeClr val="tx1"/>
          </a:solidFill>
          <a:latin typeface="+mn-lt"/>
        </a:defRPr>
      </a:lvl7pPr>
      <a:lvl8pPr marL="3429000" indent="-228600" algn="l" rtl="0" fontAlgn="base">
        <a:spcBef>
          <a:spcPct val="20000"/>
        </a:spcBef>
        <a:spcAft>
          <a:spcPct val="0"/>
        </a:spcAft>
        <a:buClr>
          <a:schemeClr val="tx2"/>
        </a:buClr>
        <a:buSzPct val="60000"/>
        <a:buFont typeface="Wingdings" pitchFamily="2" charset="2"/>
        <a:buChar char="¡"/>
        <a:defRPr sz="1900">
          <a:solidFill>
            <a:schemeClr val="tx1"/>
          </a:solidFill>
          <a:latin typeface="+mn-lt"/>
        </a:defRPr>
      </a:lvl8pPr>
      <a:lvl9pPr marL="3886200" indent="-228600" algn="l" rtl="0" fontAlgn="base">
        <a:spcBef>
          <a:spcPct val="20000"/>
        </a:spcBef>
        <a:spcAft>
          <a:spcPct val="0"/>
        </a:spcAft>
        <a:buClr>
          <a:schemeClr val="tx2"/>
        </a:buClr>
        <a:buSzPct val="60000"/>
        <a:buFont typeface="Wingdings" pitchFamily="2" charset="2"/>
        <a:buChar char="¡"/>
        <a:defRPr sz="19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hyperlink" Target="http://www.americaschoice.org/uploads/Common_Core_Standards_Resources/SallyHampton_implications_WEB/SallyHampton_Implications.html"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www.americaschoice.org/uploads/Common_Core_Standards_Resources/PhilDaro_CollegeReadiness/PhilDaro_CollegeReadiness.html" TargetMode="External"/><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slide" Target="slide31.xml"/><Relationship Id="rId2" Type="http://schemas.openxmlformats.org/officeDocument/2006/relationships/notesSlide" Target="../notesSlides/notesSlide16.xml"/><Relationship Id="rId1" Type="http://schemas.openxmlformats.org/officeDocument/2006/relationships/slideLayout" Target="../slideLayouts/slideLayout2.xml"/><Relationship Id="rId5" Type="http://schemas.openxmlformats.org/officeDocument/2006/relationships/image" Target="../media/image6.jpeg"/><Relationship Id="rId4" Type="http://schemas.openxmlformats.org/officeDocument/2006/relationships/slide" Target="slide3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image" Target="../media/image9.jpeg"/></Relationships>
</file>

<file path=ppt/slides/_rels/slide23.xml.rels><?xml version="1.0" encoding="UTF-8" standalone="yes"?>
<Relationships xmlns="http://schemas.openxmlformats.org/package/2006/relationships"><Relationship Id="rId3" Type="http://schemas.openxmlformats.org/officeDocument/2006/relationships/image" Target="../media/image10.gif"/><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image" Target="../media/image11.jpeg"/></Relationships>
</file>

<file path=ppt/slides/_rels/slide24.xml.rels><?xml version="1.0" encoding="UTF-8" standalone="yes"?>
<Relationships xmlns="http://schemas.openxmlformats.org/package/2006/relationships"><Relationship Id="rId3" Type="http://schemas.openxmlformats.org/officeDocument/2006/relationships/hyperlink" Target="http://corestandards.org/" TargetMode="External"/><Relationship Id="rId2" Type="http://schemas.openxmlformats.org/officeDocument/2006/relationships/notesSlide" Target="../notesSlides/notesSlide23.xml"/><Relationship Id="rId1" Type="http://schemas.openxmlformats.org/officeDocument/2006/relationships/slideLayout" Target="../slideLayouts/slideLayout2.xml"/><Relationship Id="rId5" Type="http://schemas.openxmlformats.org/officeDocument/2006/relationships/image" Target="../media/image12.jpeg"/><Relationship Id="rId4" Type="http://schemas.openxmlformats.org/officeDocument/2006/relationships/hyperlink" Target="http://www.edexcellence.net/publications-issues/publications/now-what-imperatives-and.html" TargetMode="External"/></Relationships>
</file>

<file path=ppt/slides/_rels/slide25.xml.rels><?xml version="1.0" encoding="UTF-8" standalone="yes"?>
<Relationships xmlns="http://schemas.openxmlformats.org/package/2006/relationships"><Relationship Id="rId3" Type="http://schemas.openxmlformats.org/officeDocument/2006/relationships/hyperlink" Target="http://www.nsta.org/about/standardsupdate.aspx" TargetMode="External"/><Relationship Id="rId2" Type="http://schemas.openxmlformats.org/officeDocument/2006/relationships/notesSlide" Target="../notesSlides/notesSlide24.xml"/><Relationship Id="rId1" Type="http://schemas.openxmlformats.org/officeDocument/2006/relationships/slideLayout" Target="../slideLayouts/slideLayout2.xml"/><Relationship Id="rId6" Type="http://schemas.openxmlformats.org/officeDocument/2006/relationships/hyperlink" Target="http://www.socialstudies.org/draft_common_standards_elicit_kudos_and_criticism" TargetMode="External"/><Relationship Id="rId5" Type="http://schemas.openxmlformats.org/officeDocument/2006/relationships/hyperlink" Target="http://www.socialstudies.org/commonstandards" TargetMode="External"/><Relationship Id="rId4" Type="http://schemas.openxmlformats.org/officeDocument/2006/relationships/hyperlink" Target="http://scienceblogs.com/tfk/2010/07/national_science_standards_dra.php" TargetMode="External"/></Relationships>
</file>

<file path=ppt/slides/_rels/slide26.xml.rels><?xml version="1.0" encoding="UTF-8" standalone="yes"?>
<Relationships xmlns="http://schemas.openxmlformats.org/package/2006/relationships"><Relationship Id="rId3" Type="http://schemas.openxmlformats.org/officeDocument/2006/relationships/hyperlink" Target="http://www.achieve.org/PARCC" TargetMode="External"/><Relationship Id="rId2" Type="http://schemas.openxmlformats.org/officeDocument/2006/relationships/notesSlide" Target="../notesSlides/notesSlide25.xml"/><Relationship Id="rId1" Type="http://schemas.openxmlformats.org/officeDocument/2006/relationships/slideLayout" Target="../slideLayouts/slideLayout2.xml"/><Relationship Id="rId4" Type="http://schemas.openxmlformats.org/officeDocument/2006/relationships/hyperlink" Target="http://www.k12.wa.us/smarter/" TargetMode="External"/></Relationships>
</file>

<file path=ppt/slides/_rels/slide27.xml.rels><?xml version="1.0" encoding="UTF-8" standalone="yes"?>
<Relationships xmlns="http://schemas.openxmlformats.org/package/2006/relationships"><Relationship Id="rId3" Type="http://schemas.openxmlformats.org/officeDocument/2006/relationships/hyperlink" Target="mailto:markt@clihome.com" TargetMode="External"/><Relationship Id="rId2" Type="http://schemas.openxmlformats.org/officeDocument/2006/relationships/notesSlide" Target="../notesSlides/notesSlide26.xml"/><Relationship Id="rId1" Type="http://schemas.openxmlformats.org/officeDocument/2006/relationships/slideLayout" Target="../slideLayouts/slideLayout2.xml"/><Relationship Id="rId6" Type="http://schemas.openxmlformats.org/officeDocument/2006/relationships/image" Target="../media/image13.jpeg"/><Relationship Id="rId5" Type="http://schemas.openxmlformats.org/officeDocument/2006/relationships/hyperlink" Target="http://www.clihome.com/" TargetMode="External"/><Relationship Id="rId4" Type="http://schemas.openxmlformats.org/officeDocument/2006/relationships/hyperlink" Target="mailto:support@clihome.com" TargetMode="External"/></Relationships>
</file>

<file path=ppt/slides/_rels/slide28.xml.rels><?xml version="1.0" encoding="UTF-8" standalone="yes"?>
<Relationships xmlns="http://schemas.openxmlformats.org/package/2006/relationships"><Relationship Id="rId3" Type="http://schemas.openxmlformats.org/officeDocument/2006/relationships/slide" Target="slide5.xml"/><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slide" Target="slide5.xml"/><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9.xml"/><Relationship Id="rId1" Type="http://schemas.openxmlformats.org/officeDocument/2006/relationships/slideLayout" Target="../slideLayouts/slideLayout7.xml"/><Relationship Id="rId4" Type="http://schemas.openxmlformats.org/officeDocument/2006/relationships/slide" Target="slide5.xml"/></Relationships>
</file>

<file path=ppt/slides/_rels/slide31.xml.rels><?xml version="1.0" encoding="UTF-8" standalone="yes"?>
<Relationships xmlns="http://schemas.openxmlformats.org/package/2006/relationships"><Relationship Id="rId3" Type="http://schemas.openxmlformats.org/officeDocument/2006/relationships/slide" Target="slide23.xml"/><Relationship Id="rId2" Type="http://schemas.openxmlformats.org/officeDocument/2006/relationships/notesSlide" Target="../notesSlides/notesSlide30.xml"/><Relationship Id="rId1" Type="http://schemas.openxmlformats.org/officeDocument/2006/relationships/slideLayout" Target="../slideLayouts/slideLayout7.xml"/><Relationship Id="rId4" Type="http://schemas.openxmlformats.org/officeDocument/2006/relationships/slide" Target="slide17.xml"/></Relationships>
</file>

<file path=ppt/slides/_rels/slide32.xml.rels><?xml version="1.0" encoding="UTF-8" standalone="yes"?>
<Relationships xmlns="http://schemas.openxmlformats.org/package/2006/relationships"><Relationship Id="rId3" Type="http://schemas.openxmlformats.org/officeDocument/2006/relationships/slide" Target="slide23.xml"/><Relationship Id="rId2" Type="http://schemas.openxmlformats.org/officeDocument/2006/relationships/notesSlide" Target="../notesSlides/notesSlide31.xml"/><Relationship Id="rId1" Type="http://schemas.openxmlformats.org/officeDocument/2006/relationships/slideLayout" Target="../slideLayouts/slideLayout2.xml"/><Relationship Id="rId4" Type="http://schemas.openxmlformats.org/officeDocument/2006/relationships/slide" Target="slide1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slide" Target="slide28.xml"/><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slide" Target="slide30.xml"/><Relationship Id="rId4" Type="http://schemas.openxmlformats.org/officeDocument/2006/relationships/slide" Target="slide29.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indianadoe.buildyourowncurriculum.com/public/Unit_detail.aspx?UnitID=130200"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4" name="Rectangle 6"/>
          <p:cNvSpPr>
            <a:spLocks noChangeArrowheads="1"/>
          </p:cNvSpPr>
          <p:nvPr/>
        </p:nvSpPr>
        <p:spPr bwMode="auto">
          <a:xfrm>
            <a:off x="0" y="228600"/>
            <a:ext cx="1066800" cy="3810000"/>
          </a:xfrm>
          <a:prstGeom prst="rect">
            <a:avLst/>
          </a:prstGeom>
          <a:solidFill>
            <a:schemeClr val="bg1"/>
          </a:solidFill>
          <a:ln w="9525">
            <a:noFill/>
            <a:miter lim="800000"/>
            <a:headEnd/>
            <a:tailEnd/>
          </a:ln>
          <a:effectLst/>
        </p:spPr>
        <p:txBody>
          <a:bodyPr wrap="none" anchor="ctr"/>
          <a:lstStyle/>
          <a:p>
            <a:endParaRPr lang="en-US" dirty="0"/>
          </a:p>
        </p:txBody>
      </p:sp>
      <p:pic>
        <p:nvPicPr>
          <p:cNvPr id="2055" name="Picture 7" descr="montage"/>
          <p:cNvPicPr>
            <a:picLocks noChangeAspect="1" noChangeArrowheads="1"/>
          </p:cNvPicPr>
          <p:nvPr/>
        </p:nvPicPr>
        <p:blipFill>
          <a:blip r:embed="rId3" cstate="print"/>
          <a:srcRect/>
          <a:stretch>
            <a:fillRect/>
          </a:stretch>
        </p:blipFill>
        <p:spPr bwMode="auto">
          <a:xfrm>
            <a:off x="1371600" y="0"/>
            <a:ext cx="7772400" cy="6858000"/>
          </a:xfrm>
          <a:prstGeom prst="rect">
            <a:avLst/>
          </a:prstGeom>
          <a:noFill/>
        </p:spPr>
      </p:pic>
      <p:pic>
        <p:nvPicPr>
          <p:cNvPr id="2053" name="Picture 5" descr="CLI Logo-instruction"/>
          <p:cNvPicPr>
            <a:picLocks noChangeAspect="1" noChangeArrowheads="1"/>
          </p:cNvPicPr>
          <p:nvPr/>
        </p:nvPicPr>
        <p:blipFill>
          <a:blip r:embed="rId4" cstate="print"/>
          <a:srcRect/>
          <a:stretch>
            <a:fillRect/>
          </a:stretch>
        </p:blipFill>
        <p:spPr bwMode="auto">
          <a:xfrm>
            <a:off x="0" y="381000"/>
            <a:ext cx="4419600" cy="736600"/>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0"/>
            <a:ext cx="7693025" cy="1143000"/>
          </a:xfrm>
        </p:spPr>
        <p:txBody>
          <a:bodyPr/>
          <a:lstStyle/>
          <a:p>
            <a:r>
              <a:rPr lang="en-US" dirty="0" smtClean="0">
                <a:solidFill>
                  <a:schemeClr val="tx1"/>
                </a:solidFill>
              </a:rPr>
              <a:t>Design and Organization - ELA</a:t>
            </a:r>
            <a:endParaRPr lang="en-US" dirty="0">
              <a:solidFill>
                <a:schemeClr val="tx1"/>
              </a:solidFill>
            </a:endParaRPr>
          </a:p>
        </p:txBody>
      </p:sp>
      <p:sp>
        <p:nvSpPr>
          <p:cNvPr id="3" name="Content Placeholder 2"/>
          <p:cNvSpPr>
            <a:spLocks noGrp="1"/>
          </p:cNvSpPr>
          <p:nvPr>
            <p:ph idx="1"/>
          </p:nvPr>
        </p:nvSpPr>
        <p:spPr>
          <a:xfrm>
            <a:off x="914400" y="1524000"/>
            <a:ext cx="7313612" cy="5029200"/>
          </a:xfrm>
        </p:spPr>
        <p:txBody>
          <a:bodyPr/>
          <a:lstStyle/>
          <a:p>
            <a:r>
              <a:rPr lang="en-US" sz="2800" dirty="0" smtClean="0"/>
              <a:t>The English Language Arts domains are:</a:t>
            </a:r>
          </a:p>
          <a:p>
            <a:pPr lvl="1"/>
            <a:r>
              <a:rPr lang="en-US" sz="2800" dirty="0" smtClean="0"/>
              <a:t>Reading: Literature</a:t>
            </a:r>
          </a:p>
          <a:p>
            <a:pPr lvl="1"/>
            <a:r>
              <a:rPr lang="en-US" sz="2800" dirty="0" smtClean="0"/>
              <a:t>Reading: Informational Text</a:t>
            </a:r>
          </a:p>
          <a:p>
            <a:pPr lvl="1"/>
            <a:r>
              <a:rPr lang="en-US" sz="2800" dirty="0" smtClean="0"/>
              <a:t>Writing</a:t>
            </a:r>
          </a:p>
          <a:p>
            <a:pPr lvl="1"/>
            <a:r>
              <a:rPr lang="en-US" sz="2800" dirty="0" smtClean="0"/>
              <a:t>Speaking and Listening</a:t>
            </a:r>
          </a:p>
          <a:p>
            <a:pPr lvl="1"/>
            <a:r>
              <a:rPr lang="en-US" sz="2800" dirty="0" smtClean="0"/>
              <a:t>Language</a:t>
            </a:r>
          </a:p>
          <a:p>
            <a:pPr lvl="1"/>
            <a:r>
              <a:rPr lang="en-US" sz="2800" dirty="0" smtClean="0"/>
              <a:t>Reading: Foundational Skills (K-5)</a:t>
            </a:r>
          </a:p>
          <a:p>
            <a:pPr lvl="2">
              <a:buNone/>
            </a:pPr>
            <a:r>
              <a:rPr lang="en-US" sz="2400" dirty="0" smtClean="0"/>
              <a:t>Media requirements are built in</a:t>
            </a:r>
            <a:br>
              <a:rPr lang="en-US" sz="2400" dirty="0" smtClean="0"/>
            </a:br>
            <a:r>
              <a:rPr lang="en-US" sz="2400" dirty="0" smtClean="0"/>
              <a:t>(technology and multi-media are incorporated as part of the expectations</a:t>
            </a:r>
            <a:r>
              <a:rPr lang="en-US" sz="2800" dirty="0" smtClean="0"/>
              <a:t>)</a:t>
            </a:r>
            <a:endParaRPr lang="en-US" sz="2800" dirty="0"/>
          </a:p>
        </p:txBody>
      </p:sp>
      <p:sp>
        <p:nvSpPr>
          <p:cNvPr id="4" name="Action Button: Movie 3">
            <a:hlinkClick r:id="rId3" highlightClick="1"/>
          </p:cNvPr>
          <p:cNvSpPr/>
          <p:nvPr/>
        </p:nvSpPr>
        <p:spPr>
          <a:xfrm>
            <a:off x="7239000" y="1676400"/>
            <a:ext cx="990600" cy="762000"/>
          </a:xfrm>
          <a:prstGeom prst="actionButtonMovie">
            <a:avLst/>
          </a:prstGeom>
          <a:effectLst>
            <a:outerShdw blurRad="50800" dist="38100" dir="2700000" algn="tl" rotWithShape="0">
              <a:prstClr val="black">
                <a:alpha val="40000"/>
              </a:prstClr>
            </a:outerShdw>
          </a:effectLst>
          <a:scene3d>
            <a:camera prst="orthographicFront"/>
            <a:lightRig rig="threePt" dir="t"/>
          </a:scene3d>
          <a:sp3d>
            <a:bevelT/>
          </a:sp3d>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dirty="0"/>
          </a:p>
        </p:txBody>
      </p:sp>
      <p:sp>
        <p:nvSpPr>
          <p:cNvPr id="5" name="TextBox 4"/>
          <p:cNvSpPr txBox="1"/>
          <p:nvPr/>
        </p:nvSpPr>
        <p:spPr>
          <a:xfrm>
            <a:off x="6172200" y="2819400"/>
            <a:ext cx="2438400" cy="923330"/>
          </a:xfrm>
          <a:prstGeom prst="rect">
            <a:avLst/>
          </a:prstGeom>
          <a:noFill/>
        </p:spPr>
        <p:txBody>
          <a:bodyPr wrap="square" rtlCol="0">
            <a:spAutoFit/>
          </a:bodyPr>
          <a:lstStyle/>
          <a:p>
            <a:pPr algn="ctr"/>
            <a:r>
              <a:rPr lang="en-US" dirty="0" smtClean="0"/>
              <a:t>Video on implications for teachers and administrators</a:t>
            </a: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0"/>
            <a:ext cx="7693025" cy="1143000"/>
          </a:xfrm>
        </p:spPr>
        <p:txBody>
          <a:bodyPr/>
          <a:lstStyle/>
          <a:p>
            <a:r>
              <a:rPr lang="en-US" dirty="0" smtClean="0">
                <a:solidFill>
                  <a:schemeClr val="tx1"/>
                </a:solidFill>
              </a:rPr>
              <a:t>Design and Organization - ELA</a:t>
            </a:r>
            <a:endParaRPr lang="en-US" dirty="0">
              <a:solidFill>
                <a:schemeClr val="tx1"/>
              </a:solidFill>
            </a:endParaRPr>
          </a:p>
        </p:txBody>
      </p:sp>
      <p:sp>
        <p:nvSpPr>
          <p:cNvPr id="3" name="Content Placeholder 2"/>
          <p:cNvSpPr>
            <a:spLocks noGrp="1"/>
          </p:cNvSpPr>
          <p:nvPr>
            <p:ph idx="1"/>
          </p:nvPr>
        </p:nvSpPr>
        <p:spPr>
          <a:xfrm>
            <a:off x="1219200" y="1600201"/>
            <a:ext cx="7464425" cy="4343400"/>
          </a:xfrm>
        </p:spPr>
        <p:txBody>
          <a:bodyPr>
            <a:normAutofit fontScale="85000" lnSpcReduction="10000"/>
          </a:bodyPr>
          <a:lstStyle/>
          <a:p>
            <a:pPr>
              <a:buNone/>
            </a:pPr>
            <a:r>
              <a:rPr lang="en-US" dirty="0" smtClean="0"/>
              <a:t>Two categories of Standards:</a:t>
            </a:r>
          </a:p>
          <a:p>
            <a:r>
              <a:rPr lang="en-US" dirty="0" smtClean="0"/>
              <a:t>College and Career Readiness (CCR)</a:t>
            </a:r>
          </a:p>
          <a:p>
            <a:pPr lvl="1"/>
            <a:r>
              <a:rPr lang="en-US" dirty="0" smtClean="0"/>
              <a:t>Broad expectations consistent across grades and content areas</a:t>
            </a:r>
          </a:p>
          <a:p>
            <a:pPr lvl="1"/>
            <a:r>
              <a:rPr lang="en-US" dirty="0" smtClean="0"/>
              <a:t>Based on evidence about college and workforce training expectations</a:t>
            </a:r>
          </a:p>
          <a:p>
            <a:pPr lvl="1"/>
            <a:r>
              <a:rPr lang="en-US" dirty="0" smtClean="0"/>
              <a:t>Range and content statements </a:t>
            </a:r>
            <a:r>
              <a:rPr lang="en-US" sz="2400" dirty="0" smtClean="0"/>
              <a:t>(statements about what students need to know and be able to do to be proficient)</a:t>
            </a:r>
            <a:endParaRPr lang="en-US" dirty="0" smtClean="0"/>
          </a:p>
          <a:p>
            <a:r>
              <a:rPr lang="en-US" dirty="0" smtClean="0"/>
              <a:t>K-12 Standards</a:t>
            </a:r>
          </a:p>
          <a:p>
            <a:pPr lvl="1"/>
            <a:r>
              <a:rPr lang="en-US" dirty="0" smtClean="0"/>
              <a:t>Grade specific end-of-year expectations</a:t>
            </a:r>
          </a:p>
          <a:p>
            <a:pPr lvl="1"/>
            <a:r>
              <a:rPr lang="en-US" dirty="0" smtClean="0"/>
              <a:t>Developmentally appropriate</a:t>
            </a:r>
          </a:p>
          <a:p>
            <a:pPr lvl="1"/>
            <a:r>
              <a:rPr lang="en-US" dirty="0" smtClean="0"/>
              <a:t>One-to-one correspondence with CCR standards</a:t>
            </a: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0"/>
            <a:ext cx="7848600" cy="1143000"/>
          </a:xfrm>
        </p:spPr>
        <p:txBody>
          <a:bodyPr>
            <a:normAutofit fontScale="90000"/>
          </a:bodyPr>
          <a:lstStyle/>
          <a:p>
            <a:pPr algn="l"/>
            <a:r>
              <a:rPr lang="en-US" dirty="0" smtClean="0">
                <a:solidFill>
                  <a:schemeClr val="tx1"/>
                </a:solidFill>
              </a:rPr>
              <a:t>Literacy Standards for History/Social Studies, Science, and Technical Subjects</a:t>
            </a:r>
            <a:endParaRPr lang="en-US" dirty="0">
              <a:solidFill>
                <a:schemeClr val="tx1"/>
              </a:solidFill>
            </a:endParaRPr>
          </a:p>
        </p:txBody>
      </p:sp>
      <p:sp>
        <p:nvSpPr>
          <p:cNvPr id="3" name="Content Placeholder 2"/>
          <p:cNvSpPr>
            <a:spLocks noGrp="1"/>
          </p:cNvSpPr>
          <p:nvPr>
            <p:ph idx="1"/>
          </p:nvPr>
        </p:nvSpPr>
        <p:spPr/>
        <p:txBody>
          <a:bodyPr/>
          <a:lstStyle/>
          <a:p>
            <a:r>
              <a:rPr lang="en-US" dirty="0" smtClean="0"/>
              <a:t>Complement – not replace – content standards </a:t>
            </a:r>
          </a:p>
          <a:p>
            <a:r>
              <a:rPr lang="en-US" dirty="0" smtClean="0"/>
              <a:t>Responsibility of the teachers in science, social studies, history, and technology not the Language Arts teachers </a:t>
            </a:r>
          </a:p>
          <a:p>
            <a:endParaRPr lang="en-US" dirty="0" smtClean="0"/>
          </a:p>
          <a:p>
            <a:pPr indent="-1588">
              <a:buNone/>
            </a:pPr>
            <a:r>
              <a:rPr lang="en-US" sz="2400" i="1" dirty="0" smtClean="0"/>
              <a:t>This will be a huge change for teachers in these areas, requiring professional development and changes in both instruction and assessment.</a:t>
            </a:r>
            <a:endParaRPr lang="en-US" sz="2400" i="1"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0"/>
            <a:ext cx="7466012" cy="1143000"/>
          </a:xfrm>
        </p:spPr>
        <p:txBody>
          <a:bodyPr/>
          <a:lstStyle/>
          <a:p>
            <a:r>
              <a:rPr lang="en-US" dirty="0" smtClean="0">
                <a:solidFill>
                  <a:schemeClr val="tx1"/>
                </a:solidFill>
              </a:rPr>
              <a:t>Common Core State Standards</a:t>
            </a:r>
            <a:endParaRPr lang="en-US" dirty="0">
              <a:solidFill>
                <a:schemeClr val="tx1"/>
              </a:solidFill>
            </a:endParaRPr>
          </a:p>
        </p:txBody>
      </p:sp>
      <p:sp>
        <p:nvSpPr>
          <p:cNvPr id="3" name="Content Placeholder 2"/>
          <p:cNvSpPr>
            <a:spLocks noGrp="1"/>
          </p:cNvSpPr>
          <p:nvPr>
            <p:ph idx="1"/>
          </p:nvPr>
        </p:nvSpPr>
        <p:spPr>
          <a:xfrm>
            <a:off x="1371600" y="1600201"/>
            <a:ext cx="7315200" cy="2819400"/>
          </a:xfrm>
        </p:spPr>
        <p:txBody>
          <a:bodyPr>
            <a:normAutofit fontScale="92500"/>
          </a:bodyPr>
          <a:lstStyle/>
          <a:p>
            <a:pPr marL="746125" indent="-409575"/>
            <a:r>
              <a:rPr lang="en-US" sz="2800" dirty="0" smtClean="0"/>
              <a:t>Important but insufficient to be effective in improving education and getting all students ready for college or the work force.	</a:t>
            </a:r>
          </a:p>
          <a:p>
            <a:pPr marL="746125" indent="-409575"/>
            <a:r>
              <a:rPr lang="en-US" sz="2800" dirty="0" smtClean="0"/>
              <a:t>Must be partnered with a content-rich curriculum and robust assessments, both aligned to the Standards.</a:t>
            </a:r>
            <a:endParaRPr lang="en-US" sz="2800" dirty="0"/>
          </a:p>
        </p:txBody>
      </p:sp>
      <p:sp>
        <p:nvSpPr>
          <p:cNvPr id="5" name="TextBox 4"/>
          <p:cNvSpPr txBox="1"/>
          <p:nvPr/>
        </p:nvSpPr>
        <p:spPr>
          <a:xfrm>
            <a:off x="457200" y="4542472"/>
            <a:ext cx="8001000" cy="2031325"/>
          </a:xfrm>
          <a:prstGeom prst="rect">
            <a:avLst/>
          </a:prstGeom>
          <a:noFill/>
          <a:ln>
            <a:solidFill>
              <a:schemeClr val="tx1">
                <a:lumMod val="50000"/>
                <a:lumOff val="50000"/>
              </a:schemeClr>
            </a:solidFill>
          </a:ln>
        </p:spPr>
        <p:txBody>
          <a:bodyPr wrap="square" rtlCol="0">
            <a:spAutoFit/>
          </a:bodyPr>
          <a:lstStyle/>
          <a:p>
            <a:r>
              <a:rPr lang="en-US" dirty="0" smtClean="0"/>
              <a:t>The Standards will require a great deal of work on the part of schools and districts to construct a comprehensive curriculum around the Standards.  Schools and districts will also need to build units of instruction that incorporate strategies and interventions for specific groups of students. Curriculum Mapper and Instruction Planner are two tools that will greatly enhance your ability to build both.</a:t>
            </a: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0"/>
            <a:ext cx="8991600" cy="1143000"/>
          </a:xfrm>
        </p:spPr>
        <p:txBody>
          <a:bodyPr>
            <a:normAutofit/>
          </a:bodyPr>
          <a:lstStyle/>
          <a:p>
            <a:r>
              <a:rPr lang="en-US" dirty="0" smtClean="0"/>
              <a:t> </a:t>
            </a:r>
            <a:r>
              <a:rPr lang="en-US" dirty="0" smtClean="0">
                <a:solidFill>
                  <a:schemeClr val="tx1"/>
                </a:solidFill>
              </a:rPr>
              <a:t>Design and Organization -Mathematics</a:t>
            </a:r>
            <a:endParaRPr lang="en-US" dirty="0">
              <a:solidFill>
                <a:schemeClr val="tx1"/>
              </a:solidFill>
            </a:endParaRPr>
          </a:p>
        </p:txBody>
      </p:sp>
      <p:sp>
        <p:nvSpPr>
          <p:cNvPr id="3" name="Content Placeholder 2"/>
          <p:cNvSpPr>
            <a:spLocks noGrp="1"/>
          </p:cNvSpPr>
          <p:nvPr>
            <p:ph idx="1"/>
          </p:nvPr>
        </p:nvSpPr>
        <p:spPr>
          <a:xfrm>
            <a:off x="914400" y="1600200"/>
            <a:ext cx="7772400" cy="3276600"/>
          </a:xfrm>
        </p:spPr>
        <p:txBody>
          <a:bodyPr/>
          <a:lstStyle/>
          <a:p>
            <a:pPr>
              <a:buNone/>
            </a:pPr>
            <a:r>
              <a:rPr lang="en-US" sz="2400" dirty="0" smtClean="0"/>
              <a:t>High School – Conceptually Organized</a:t>
            </a:r>
          </a:p>
          <a:p>
            <a:r>
              <a:rPr lang="en-US" sz="2400" dirty="0" smtClean="0"/>
              <a:t>Two models</a:t>
            </a:r>
          </a:p>
          <a:p>
            <a:pPr lvl="1"/>
            <a:r>
              <a:rPr lang="en-US" sz="2400" dirty="0" smtClean="0"/>
              <a:t>Traditional sequence (algebra, geometry,  algebra </a:t>
            </a:r>
            <a:r>
              <a:rPr lang="en-US" sz="2400" dirty="0" smtClean="0"/>
              <a:t>II with some data, probability and statistics)</a:t>
            </a:r>
            <a:endParaRPr lang="en-US" sz="2400" dirty="0" smtClean="0"/>
          </a:p>
          <a:p>
            <a:pPr lvl="1"/>
            <a:r>
              <a:rPr lang="en-US" sz="2400" dirty="0" smtClean="0"/>
              <a:t>Integrated </a:t>
            </a:r>
            <a:r>
              <a:rPr lang="en-US" sz="2400" dirty="0" smtClean="0"/>
              <a:t>sequence(3 courses each treating aspects of algebra, geometry, data and probability and statistics</a:t>
            </a:r>
            <a:endParaRPr lang="en-US" sz="2400" dirty="0" smtClean="0"/>
          </a:p>
          <a:p>
            <a:r>
              <a:rPr lang="en-US" sz="2400" dirty="0" smtClean="0"/>
              <a:t>States can select which of the two models they want to adopt.  </a:t>
            </a:r>
            <a:endParaRPr lang="en-US" sz="2400" dirty="0"/>
          </a:p>
        </p:txBody>
      </p:sp>
      <p:sp>
        <p:nvSpPr>
          <p:cNvPr id="6" name="TextBox 5"/>
          <p:cNvSpPr txBox="1"/>
          <p:nvPr/>
        </p:nvSpPr>
        <p:spPr>
          <a:xfrm>
            <a:off x="914400" y="4953000"/>
            <a:ext cx="7772400" cy="923330"/>
          </a:xfrm>
          <a:prstGeom prst="rect">
            <a:avLst/>
          </a:prstGeom>
          <a:noFill/>
          <a:ln>
            <a:solidFill>
              <a:schemeClr val="tx1">
                <a:lumMod val="50000"/>
                <a:lumOff val="50000"/>
              </a:schemeClr>
            </a:solidFill>
          </a:ln>
          <a:effectLst>
            <a:outerShdw blurRad="50800" dist="38100" dir="18900000" algn="bl" rotWithShape="0">
              <a:prstClr val="black">
                <a:alpha val="40000"/>
              </a:prstClr>
            </a:outerShdw>
          </a:effectLst>
        </p:spPr>
        <p:txBody>
          <a:bodyPr wrap="square" rtlCol="0">
            <a:spAutoFit/>
          </a:bodyPr>
          <a:lstStyle/>
          <a:p>
            <a:r>
              <a:rPr lang="en-US" dirty="0" smtClean="0"/>
              <a:t>The implications are enormous as schools and districts build new mathematics curricula around either of the two </a:t>
            </a:r>
            <a:r>
              <a:rPr lang="en-US" dirty="0" smtClean="0"/>
              <a:t>models, especially </a:t>
            </a:r>
            <a:r>
              <a:rPr lang="en-US" dirty="0" smtClean="0"/>
              <a:t>if they choose the integrated sequence. </a:t>
            </a:r>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0"/>
            <a:ext cx="7313612" cy="1143000"/>
          </a:xfrm>
        </p:spPr>
        <p:txBody>
          <a:bodyPr/>
          <a:lstStyle/>
          <a:p>
            <a:r>
              <a:rPr lang="en-US" dirty="0" smtClean="0">
                <a:solidFill>
                  <a:schemeClr val="tx1"/>
                </a:solidFill>
              </a:rPr>
              <a:t>Design and Organization</a:t>
            </a:r>
            <a:endParaRPr lang="en-US" dirty="0">
              <a:solidFill>
                <a:schemeClr val="tx1"/>
              </a:solidFill>
            </a:endParaRPr>
          </a:p>
        </p:txBody>
      </p:sp>
      <p:sp>
        <p:nvSpPr>
          <p:cNvPr id="3" name="Content Placeholder 2"/>
          <p:cNvSpPr>
            <a:spLocks noGrp="1"/>
          </p:cNvSpPr>
          <p:nvPr>
            <p:ph idx="1"/>
          </p:nvPr>
        </p:nvSpPr>
        <p:spPr>
          <a:xfrm>
            <a:off x="1371600" y="1600200"/>
            <a:ext cx="7315200" cy="4525963"/>
          </a:xfrm>
        </p:spPr>
        <p:txBody>
          <a:bodyPr>
            <a:normAutofit lnSpcReduction="10000"/>
          </a:bodyPr>
          <a:lstStyle/>
          <a:p>
            <a:r>
              <a:rPr lang="en-US" dirty="0" smtClean="0"/>
              <a:t>Domain - </a:t>
            </a:r>
            <a:r>
              <a:rPr lang="en-US" sz="2200" dirty="0" smtClean="0"/>
              <a:t>Highest level of organization in a grade level</a:t>
            </a:r>
            <a:endParaRPr lang="en-US" dirty="0" smtClean="0"/>
          </a:p>
          <a:p>
            <a:r>
              <a:rPr lang="en-US" dirty="0" smtClean="0"/>
              <a:t>Clusters - </a:t>
            </a:r>
            <a:r>
              <a:rPr lang="en-US" sz="2200" dirty="0" smtClean="0"/>
              <a:t>Standards (define what students must know and be able to do)</a:t>
            </a:r>
            <a:endParaRPr lang="en-US" dirty="0"/>
          </a:p>
          <a:p>
            <a:r>
              <a:rPr lang="en-US" dirty="0" smtClean="0"/>
              <a:t>Standards for Mathematical Practices– </a:t>
            </a:r>
            <a:r>
              <a:rPr lang="en-US" sz="2200" dirty="0" smtClean="0"/>
              <a:t>identifies what students should do, are meant to highlight the processes, proficiencies, and dispositions that should be woven through the mathematical content standards at each grade level, and are meant to be assessed.</a:t>
            </a:r>
          </a:p>
          <a:p>
            <a:r>
              <a:rPr lang="en-US" dirty="0" smtClean="0"/>
              <a:t>Focal Points at each grade level (based on NCTM) - </a:t>
            </a:r>
            <a:r>
              <a:rPr lang="en-US" sz="2200" dirty="0" smtClean="0"/>
              <a:t>These are the REALLY important things </a:t>
            </a:r>
          </a:p>
          <a:p>
            <a:pPr>
              <a:buNone/>
            </a:pPr>
            <a:r>
              <a:rPr lang="en-US" sz="2200" dirty="0" smtClean="0"/>
              <a:t>      for each grade level.</a:t>
            </a:r>
            <a:endParaRPr lang="en-US" dirty="0"/>
          </a:p>
        </p:txBody>
      </p:sp>
      <p:sp>
        <p:nvSpPr>
          <p:cNvPr id="4" name="Action Button: Movie 3">
            <a:hlinkClick r:id="rId3" highlightClick="1"/>
          </p:cNvPr>
          <p:cNvSpPr/>
          <p:nvPr/>
        </p:nvSpPr>
        <p:spPr>
          <a:xfrm>
            <a:off x="7696200" y="5029200"/>
            <a:ext cx="914400" cy="914400"/>
          </a:xfrm>
          <a:prstGeom prst="actionButtonMovie">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0"/>
            <a:ext cx="7693025" cy="1143000"/>
          </a:xfrm>
        </p:spPr>
        <p:txBody>
          <a:bodyPr>
            <a:normAutofit/>
          </a:bodyPr>
          <a:lstStyle/>
          <a:p>
            <a:r>
              <a:rPr lang="en-US" dirty="0" smtClean="0"/>
              <a:t>Key Features</a:t>
            </a:r>
            <a:endParaRPr lang="en-US" dirty="0"/>
          </a:p>
        </p:txBody>
      </p:sp>
      <p:sp>
        <p:nvSpPr>
          <p:cNvPr id="3" name="Content Placeholder 2"/>
          <p:cNvSpPr>
            <a:spLocks noGrp="1"/>
          </p:cNvSpPr>
          <p:nvPr>
            <p:ph idx="1"/>
          </p:nvPr>
        </p:nvSpPr>
        <p:spPr>
          <a:xfrm>
            <a:off x="1295400" y="1600200"/>
            <a:ext cx="7239000" cy="4343400"/>
          </a:xfrm>
        </p:spPr>
        <p:txBody>
          <a:bodyPr>
            <a:normAutofit fontScale="92500" lnSpcReduction="10000"/>
          </a:bodyPr>
          <a:lstStyle/>
          <a:p>
            <a:r>
              <a:rPr lang="en-US" dirty="0" smtClean="0"/>
              <a:t>Focus and coherence</a:t>
            </a:r>
          </a:p>
          <a:p>
            <a:pPr lvl="1"/>
            <a:r>
              <a:rPr lang="en-US" dirty="0" smtClean="0"/>
              <a:t>Focus on key topics at each grade level</a:t>
            </a:r>
          </a:p>
          <a:p>
            <a:pPr lvl="1"/>
            <a:r>
              <a:rPr lang="en-US" dirty="0" smtClean="0"/>
              <a:t>Progression across grade levels</a:t>
            </a:r>
          </a:p>
          <a:p>
            <a:r>
              <a:rPr lang="en-US" dirty="0" smtClean="0"/>
              <a:t>Balance of concepts and skills</a:t>
            </a:r>
          </a:p>
          <a:p>
            <a:pPr lvl="1"/>
            <a:r>
              <a:rPr lang="en-US" dirty="0" smtClean="0"/>
              <a:t>Require both conceptual understanding and procedural fluency</a:t>
            </a:r>
          </a:p>
          <a:p>
            <a:r>
              <a:rPr lang="en-US" dirty="0" smtClean="0"/>
              <a:t>Mathematical practices</a:t>
            </a:r>
          </a:p>
          <a:p>
            <a:pPr lvl="1"/>
            <a:r>
              <a:rPr lang="en-US" dirty="0" smtClean="0"/>
              <a:t>Promote reasoning and sense-making </a:t>
            </a:r>
          </a:p>
          <a:p>
            <a:r>
              <a:rPr lang="en-US" dirty="0" smtClean="0"/>
              <a:t>College and career readiness</a:t>
            </a:r>
          </a:p>
          <a:p>
            <a:pPr lvl="1"/>
            <a:r>
              <a:rPr lang="en-US" dirty="0" smtClean="0"/>
              <a:t>Ambitious but achievable</a:t>
            </a:r>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0"/>
            <a:ext cx="7772400" cy="1143000"/>
          </a:xfrm>
        </p:spPr>
        <p:txBody>
          <a:bodyPr/>
          <a:lstStyle/>
          <a:p>
            <a:r>
              <a:rPr lang="en-US" dirty="0" smtClean="0"/>
              <a:t>Frequently Asked Questions</a:t>
            </a:r>
            <a:endParaRPr lang="en-US" dirty="0"/>
          </a:p>
        </p:txBody>
      </p:sp>
      <p:sp>
        <p:nvSpPr>
          <p:cNvPr id="3" name="Content Placeholder 2"/>
          <p:cNvSpPr>
            <a:spLocks noGrp="1"/>
          </p:cNvSpPr>
          <p:nvPr>
            <p:ph idx="1"/>
          </p:nvPr>
        </p:nvSpPr>
        <p:spPr>
          <a:xfrm>
            <a:off x="1371600" y="1524000"/>
            <a:ext cx="7315200" cy="4800600"/>
          </a:xfrm>
          <a:noFill/>
        </p:spPr>
        <p:txBody>
          <a:bodyPr>
            <a:normAutofit/>
          </a:bodyPr>
          <a:lstStyle/>
          <a:p>
            <a:pPr>
              <a:spcAft>
                <a:spcPts val="1200"/>
              </a:spcAft>
            </a:pPr>
            <a:r>
              <a:rPr lang="en-US" dirty="0" smtClean="0"/>
              <a:t>Will there be a “common assessment?” </a:t>
            </a:r>
            <a:br>
              <a:rPr lang="en-US" dirty="0" smtClean="0"/>
            </a:br>
            <a:r>
              <a:rPr lang="en-US" i="1" dirty="0" smtClean="0"/>
              <a:t>Two consortia are currently working on this. Funding is coming from the USDOE Race to the Top Funds.</a:t>
            </a:r>
          </a:p>
          <a:p>
            <a:pPr>
              <a:spcAft>
                <a:spcPts val="1200"/>
              </a:spcAft>
              <a:buNone/>
            </a:pPr>
            <a:r>
              <a:rPr lang="en-US" sz="3600" b="1" i="1" dirty="0" smtClean="0">
                <a:hlinkClick r:id="rId3" action="ppaction://hlinksldjump"/>
              </a:rPr>
              <a:t>PARCC </a:t>
            </a:r>
            <a:endParaRPr lang="en-US" sz="3600" b="1" i="1" dirty="0" smtClean="0"/>
          </a:p>
          <a:p>
            <a:pPr>
              <a:spcAft>
                <a:spcPts val="1200"/>
              </a:spcAft>
              <a:buNone/>
            </a:pPr>
            <a:r>
              <a:rPr lang="en-US" sz="3600" b="1" i="1" dirty="0" smtClean="0">
                <a:hlinkClick r:id="rId4" action="ppaction://hlinksldjump"/>
              </a:rPr>
              <a:t>Smarter Balanced</a:t>
            </a:r>
            <a:endParaRPr lang="en-US" sz="3600" b="1" i="1" dirty="0" smtClean="0"/>
          </a:p>
        </p:txBody>
      </p:sp>
      <p:pic>
        <p:nvPicPr>
          <p:cNvPr id="5" name="Picture 4" descr="young-student-thinking.jpg"/>
          <p:cNvPicPr>
            <a:picLocks noChangeAspect="1"/>
          </p:cNvPicPr>
          <p:nvPr/>
        </p:nvPicPr>
        <p:blipFill>
          <a:blip r:embed="rId5" cstate="print"/>
          <a:stretch>
            <a:fillRect/>
          </a:stretch>
        </p:blipFill>
        <p:spPr>
          <a:xfrm>
            <a:off x="5248060" y="4267200"/>
            <a:ext cx="3895940" cy="2590800"/>
          </a:xfrm>
          <a:prstGeom prst="rect">
            <a:avLst/>
          </a:prstGeom>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1524000"/>
            <a:ext cx="8150225" cy="4116387"/>
          </a:xfrm>
        </p:spPr>
        <p:txBody>
          <a:bodyPr>
            <a:normAutofit fontScale="92500"/>
          </a:bodyPr>
          <a:lstStyle/>
          <a:p>
            <a:pPr>
              <a:spcAft>
                <a:spcPts val="600"/>
              </a:spcAft>
            </a:pPr>
            <a:r>
              <a:rPr lang="en-US" dirty="0" smtClean="0">
                <a:latin typeface="Calibri" pitchFamily="34" charset="0"/>
              </a:rPr>
              <a:t>Realistic, complex performance tasks, immediate feedback, and incorporate accommodations for a range of students</a:t>
            </a:r>
          </a:p>
          <a:p>
            <a:pPr>
              <a:spcAft>
                <a:spcPts val="600"/>
              </a:spcAft>
            </a:pPr>
            <a:r>
              <a:rPr lang="en-US" dirty="0" smtClean="0">
                <a:latin typeface="Calibri" pitchFamily="34" charset="0"/>
              </a:rPr>
              <a:t>Better </a:t>
            </a:r>
            <a:r>
              <a:rPr lang="en-US" smtClean="0">
                <a:latin typeface="Calibri" pitchFamily="34" charset="0"/>
              </a:rPr>
              <a:t>measure of higher-order </a:t>
            </a:r>
            <a:r>
              <a:rPr lang="en-US" dirty="0" smtClean="0">
                <a:latin typeface="Calibri" pitchFamily="34" charset="0"/>
              </a:rPr>
              <a:t>thinking skills so vital to success in the global economy of the 21</a:t>
            </a:r>
            <a:r>
              <a:rPr lang="en-US" baseline="30000" dirty="0" smtClean="0">
                <a:latin typeface="Calibri" pitchFamily="34" charset="0"/>
              </a:rPr>
              <a:t>st</a:t>
            </a:r>
            <a:r>
              <a:rPr lang="en-US" dirty="0" smtClean="0">
                <a:latin typeface="Calibri" pitchFamily="34" charset="0"/>
              </a:rPr>
              <a:t> century</a:t>
            </a:r>
          </a:p>
          <a:p>
            <a:pPr>
              <a:spcAft>
                <a:spcPts val="600"/>
              </a:spcAft>
            </a:pPr>
            <a:r>
              <a:rPr lang="en-US" dirty="0" smtClean="0">
                <a:latin typeface="Calibri" pitchFamily="34" charset="0"/>
              </a:rPr>
              <a:t>Students must analyze and solve complex problems, communicate clearly, synthesize information, apply knowledge, and generalize learning to other settings</a:t>
            </a:r>
            <a:endParaRPr lang="en-US" dirty="0">
              <a:latin typeface="Calibri" pitchFamily="34" charset="0"/>
            </a:endParaRPr>
          </a:p>
        </p:txBody>
      </p:sp>
      <p:sp>
        <p:nvSpPr>
          <p:cNvPr id="2" name="Title 1"/>
          <p:cNvSpPr>
            <a:spLocks noGrp="1"/>
          </p:cNvSpPr>
          <p:nvPr>
            <p:ph type="title"/>
          </p:nvPr>
        </p:nvSpPr>
        <p:spPr>
          <a:xfrm>
            <a:off x="990600" y="76200"/>
            <a:ext cx="7313612" cy="1143000"/>
          </a:xfrm>
        </p:spPr>
        <p:txBody>
          <a:bodyPr>
            <a:normAutofit/>
          </a:bodyPr>
          <a:lstStyle/>
          <a:p>
            <a:r>
              <a:rPr lang="en-US" dirty="0" smtClean="0"/>
              <a:t>Next Generation of Assessments</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609600" y="533400"/>
            <a:ext cx="8534400" cy="762000"/>
          </a:xfrm>
        </p:spPr>
        <p:txBody>
          <a:bodyPr>
            <a:noAutofit/>
          </a:bodyPr>
          <a:lstStyle/>
          <a:p>
            <a:pPr algn="l"/>
            <a:r>
              <a:rPr lang="en-US" sz="2400" b="1" dirty="0" smtClean="0"/>
              <a:t>Partnership for the Assessment of </a:t>
            </a:r>
            <a:br>
              <a:rPr lang="en-US" sz="2400" b="1" dirty="0" smtClean="0"/>
            </a:br>
            <a:r>
              <a:rPr lang="en-US" sz="2400" b="1" dirty="0" smtClean="0"/>
              <a:t>Readiness for College and Careers (PARCC)</a:t>
            </a:r>
            <a:endParaRPr lang="en-US" sz="2400" dirty="0"/>
          </a:p>
        </p:txBody>
      </p:sp>
      <p:sp>
        <p:nvSpPr>
          <p:cNvPr id="5" name="Content Placeholder 4"/>
          <p:cNvSpPr>
            <a:spLocks noGrp="1"/>
          </p:cNvSpPr>
          <p:nvPr>
            <p:ph sz="quarter" idx="1"/>
          </p:nvPr>
        </p:nvSpPr>
        <p:spPr>
          <a:xfrm>
            <a:off x="1371600" y="1676400"/>
            <a:ext cx="7313612" cy="4116387"/>
          </a:xfrm>
        </p:spPr>
        <p:txBody>
          <a:bodyPr>
            <a:normAutofit/>
          </a:bodyPr>
          <a:lstStyle/>
          <a:p>
            <a:r>
              <a:rPr lang="en-US" sz="2400" dirty="0" smtClean="0"/>
              <a:t>Key Features of </a:t>
            </a:r>
            <a:r>
              <a:rPr lang="en-US" sz="2400" dirty="0" err="1" smtClean="0"/>
              <a:t>PARCC’s</a:t>
            </a:r>
            <a:r>
              <a:rPr lang="en-US" sz="2400" dirty="0" smtClean="0"/>
              <a:t> Assessment Proposal</a:t>
            </a:r>
          </a:p>
          <a:p>
            <a:pPr lvl="1">
              <a:spcAft>
                <a:spcPts val="600"/>
              </a:spcAft>
            </a:pPr>
            <a:r>
              <a:rPr lang="en-US" sz="2000" dirty="0" smtClean="0">
                <a:solidFill>
                  <a:schemeClr val="tx1"/>
                </a:solidFill>
              </a:rPr>
              <a:t>States in PARCC will adopt common assessments and performance standards</a:t>
            </a:r>
          </a:p>
          <a:p>
            <a:pPr lvl="1">
              <a:spcAft>
                <a:spcPts val="600"/>
              </a:spcAft>
            </a:pPr>
            <a:r>
              <a:rPr lang="en-US" sz="2000" dirty="0" smtClean="0">
                <a:solidFill>
                  <a:schemeClr val="tx1"/>
                </a:solidFill>
              </a:rPr>
              <a:t>The Partnership’s assessment system will be </a:t>
            </a:r>
            <a:r>
              <a:rPr lang="en-US" sz="2000" i="1" dirty="0" smtClean="0">
                <a:solidFill>
                  <a:schemeClr val="tx1"/>
                </a:solidFill>
              </a:rPr>
              <a:t>anchored in college and career readiness</a:t>
            </a:r>
          </a:p>
          <a:p>
            <a:pPr lvl="1">
              <a:spcAft>
                <a:spcPts val="600"/>
              </a:spcAft>
            </a:pPr>
            <a:r>
              <a:rPr lang="en-US" sz="2000" dirty="0" smtClean="0">
                <a:solidFill>
                  <a:schemeClr val="tx1"/>
                </a:solidFill>
              </a:rPr>
              <a:t>Students will take parts of the assessment at key times during the school year, closer to when they learn the material</a:t>
            </a:r>
          </a:p>
          <a:p>
            <a:pPr lvl="1">
              <a:spcAft>
                <a:spcPts val="600"/>
              </a:spcAft>
            </a:pPr>
            <a:r>
              <a:rPr lang="en-US" sz="2000" dirty="0" smtClean="0">
                <a:solidFill>
                  <a:schemeClr val="tx1"/>
                </a:solidFill>
              </a:rPr>
              <a:t>PARCC assessments will be computer based</a:t>
            </a:r>
          </a:p>
          <a:p>
            <a:pPr lvl="1">
              <a:spcAft>
                <a:spcPts val="600"/>
              </a:spcAft>
            </a:pPr>
            <a:r>
              <a:rPr lang="en-US" sz="2000" dirty="0" smtClean="0">
                <a:solidFill>
                  <a:schemeClr val="tx1"/>
                </a:solidFill>
              </a:rPr>
              <a:t>PARCC assessments will include sophisticated items and performance tasks to measure the standards more effectively</a:t>
            </a:r>
          </a:p>
          <a:p>
            <a:pPr lvl="1"/>
            <a:endParaRPr lang="en-US" dirty="0">
              <a:solidFill>
                <a:schemeClr val="tx1"/>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828800"/>
            <a:ext cx="7239000" cy="1444625"/>
          </a:xfrm>
        </p:spPr>
        <p:txBody>
          <a:bodyPr/>
          <a:lstStyle/>
          <a:p>
            <a:pPr algn="ctr">
              <a:defRPr/>
            </a:pPr>
            <a:r>
              <a:rPr lang="en-US" sz="4800" b="1" dirty="0" smtClean="0">
                <a:solidFill>
                  <a:srgbClr val="C00000"/>
                </a:solidFill>
                <a:latin typeface="Century Gothic" pitchFamily="34" charset="0"/>
              </a:rPr>
              <a:t/>
            </a:r>
            <a:br>
              <a:rPr lang="en-US" sz="4800" b="1" dirty="0" smtClean="0">
                <a:solidFill>
                  <a:srgbClr val="C00000"/>
                </a:solidFill>
                <a:latin typeface="Century Gothic" pitchFamily="34" charset="0"/>
              </a:rPr>
            </a:br>
            <a:r>
              <a:rPr lang="en-US" sz="4800" b="1" dirty="0" smtClean="0">
                <a:latin typeface="Century Gothic" pitchFamily="34" charset="0"/>
              </a:rPr>
              <a:t/>
            </a:r>
            <a:br>
              <a:rPr lang="en-US" sz="4800" b="1" dirty="0" smtClean="0">
                <a:latin typeface="Century Gothic" pitchFamily="34" charset="0"/>
              </a:rPr>
            </a:br>
            <a:r>
              <a:rPr lang="en-US" b="1" dirty="0" smtClean="0">
                <a:solidFill>
                  <a:srgbClr val="292929"/>
                </a:solidFill>
              </a:rPr>
              <a:t/>
            </a:r>
            <a:br>
              <a:rPr lang="en-US" b="1" dirty="0" smtClean="0">
                <a:solidFill>
                  <a:srgbClr val="292929"/>
                </a:solidFill>
              </a:rPr>
            </a:br>
            <a:r>
              <a:rPr lang="en-US" b="1" dirty="0" smtClean="0"/>
              <a:t>Understanding</a:t>
            </a:r>
            <a:r>
              <a:rPr lang="en-US" b="1" dirty="0" smtClean="0">
                <a:solidFill>
                  <a:srgbClr val="292929"/>
                </a:solidFill>
              </a:rPr>
              <a:t> </a:t>
            </a:r>
            <a:r>
              <a:rPr lang="en-US" b="1" dirty="0" smtClean="0">
                <a:latin typeface="Century Gothic" pitchFamily="34" charset="0"/>
              </a:rPr>
              <a:t>Common Core State Standards</a:t>
            </a:r>
            <a:r>
              <a:rPr lang="en-US" b="1" dirty="0" smtClean="0">
                <a:solidFill>
                  <a:srgbClr val="292929"/>
                </a:solidFill>
                <a:latin typeface="+mn-lt"/>
              </a:rPr>
              <a:t/>
            </a:r>
            <a:br>
              <a:rPr lang="en-US" b="1" dirty="0" smtClean="0">
                <a:solidFill>
                  <a:srgbClr val="292929"/>
                </a:solidFill>
                <a:latin typeface="+mn-lt"/>
              </a:rPr>
            </a:br>
            <a:endParaRPr lang="en-US" dirty="0">
              <a:latin typeface="+mn-lt"/>
            </a:endParaRPr>
          </a:p>
        </p:txBody>
      </p:sp>
      <p:sp>
        <p:nvSpPr>
          <p:cNvPr id="3" name="Subtitle 2"/>
          <p:cNvSpPr>
            <a:spLocks noGrp="1"/>
          </p:cNvSpPr>
          <p:nvPr>
            <p:ph type="subTitle" idx="1"/>
          </p:nvPr>
        </p:nvSpPr>
        <p:spPr>
          <a:xfrm>
            <a:off x="1295400" y="3048000"/>
            <a:ext cx="6400800" cy="1752600"/>
          </a:xfrm>
        </p:spPr>
        <p:txBody>
          <a:bodyPr/>
          <a:lstStyle/>
          <a:p>
            <a:pPr>
              <a:defRPr/>
            </a:pPr>
            <a:r>
              <a:rPr lang="en-US" sz="1800" dirty="0" smtClean="0">
                <a:solidFill>
                  <a:srgbClr val="292929"/>
                </a:solidFill>
              </a:rPr>
              <a:t>Welcome to the Webinar!</a:t>
            </a:r>
            <a:br>
              <a:rPr lang="en-US" sz="1800" dirty="0" smtClean="0">
                <a:solidFill>
                  <a:srgbClr val="292929"/>
                </a:solidFill>
              </a:rPr>
            </a:br>
            <a:r>
              <a:rPr lang="en-US" sz="1800" dirty="0" smtClean="0">
                <a:solidFill>
                  <a:srgbClr val="292929"/>
                </a:solidFill>
              </a:rPr>
              <a:t>We will begin shortly. </a:t>
            </a:r>
            <a:br>
              <a:rPr lang="en-US" sz="1800" dirty="0" smtClean="0">
                <a:solidFill>
                  <a:srgbClr val="292929"/>
                </a:solidFill>
              </a:rPr>
            </a:br>
            <a:r>
              <a:rPr lang="en-US" dirty="0" smtClean="0">
                <a:solidFill>
                  <a:srgbClr val="292929"/>
                </a:solidFill>
              </a:rPr>
              <a:t/>
            </a:r>
            <a:br>
              <a:rPr lang="en-US" dirty="0" smtClean="0">
                <a:solidFill>
                  <a:srgbClr val="292929"/>
                </a:solidFill>
              </a:rPr>
            </a:br>
            <a:r>
              <a:rPr lang="en-US" sz="2000" b="1" dirty="0" smtClean="0">
                <a:solidFill>
                  <a:srgbClr val="292929"/>
                </a:solidFill>
              </a:rPr>
              <a:t>Your CLI Online Host is</a:t>
            </a:r>
          </a:p>
          <a:p>
            <a:pPr>
              <a:defRPr/>
            </a:pPr>
            <a:r>
              <a:rPr lang="en-US" sz="2000" b="1" dirty="0" smtClean="0">
                <a:solidFill>
                  <a:srgbClr val="292929"/>
                </a:solidFill>
              </a:rPr>
              <a:t>Mark R. Truitt</a:t>
            </a:r>
          </a:p>
          <a:p>
            <a:pPr>
              <a:defRPr/>
            </a:pPr>
            <a:r>
              <a:rPr lang="en-US" sz="2000" b="1" dirty="0" smtClean="0">
                <a:solidFill>
                  <a:srgbClr val="292929"/>
                </a:solidFill>
                <a:latin typeface="Century Gothic" pitchFamily="34" charset="0"/>
              </a:rPr>
              <a:t/>
            </a:r>
            <a:br>
              <a:rPr lang="en-US" sz="2000" b="1" dirty="0" smtClean="0">
                <a:solidFill>
                  <a:srgbClr val="292929"/>
                </a:solidFill>
                <a:latin typeface="Century Gothic" pitchFamily="34" charset="0"/>
              </a:rPr>
            </a:br>
            <a:endParaRPr lang="en-US" sz="2000" b="1" dirty="0" smtClean="0">
              <a:solidFill>
                <a:srgbClr val="C00000"/>
              </a:solidFill>
              <a:latin typeface="Century Gothic" pitchFamily="34" charset="0"/>
            </a:endParaRPr>
          </a:p>
          <a:p>
            <a:pPr>
              <a:defRPr/>
            </a:pPr>
            <a:r>
              <a:rPr lang="en-US" b="1" dirty="0" smtClean="0">
                <a:solidFill>
                  <a:srgbClr val="292929"/>
                </a:solidFill>
              </a:rPr>
              <a:t/>
            </a:r>
            <a:br>
              <a:rPr lang="en-US" b="1" dirty="0" smtClean="0">
                <a:solidFill>
                  <a:srgbClr val="292929"/>
                </a:solidFill>
              </a:rPr>
            </a:br>
            <a:endParaRPr lang="en-US" sz="2000" b="1" dirty="0" smtClean="0">
              <a:solidFill>
                <a:srgbClr val="292929"/>
              </a:solidFill>
            </a:endParaRPr>
          </a:p>
          <a:p>
            <a:endParaRPr lang="en-US" dirty="0"/>
          </a:p>
        </p:txBody>
      </p:sp>
      <p:pic>
        <p:nvPicPr>
          <p:cNvPr id="5" name="Picture 4" descr="CLI Logo- instruction"/>
          <p:cNvPicPr>
            <a:picLocks noChangeAspect="1" noChangeArrowheads="1"/>
          </p:cNvPicPr>
          <p:nvPr/>
        </p:nvPicPr>
        <p:blipFill>
          <a:blip r:embed="rId3" cstate="print"/>
          <a:srcRect/>
          <a:stretch>
            <a:fillRect/>
          </a:stretch>
        </p:blipFill>
        <p:spPr bwMode="auto">
          <a:xfrm>
            <a:off x="1447800" y="381000"/>
            <a:ext cx="6248400" cy="1041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90600" y="1524000"/>
            <a:ext cx="7696200" cy="5334000"/>
          </a:xfrm>
        </p:spPr>
        <p:txBody>
          <a:bodyPr>
            <a:noAutofit/>
          </a:bodyPr>
          <a:lstStyle/>
          <a:p>
            <a:pPr>
              <a:buNone/>
            </a:pPr>
            <a:r>
              <a:rPr lang="en-US" sz="2000" dirty="0" smtClean="0"/>
              <a:t>Key Points</a:t>
            </a:r>
          </a:p>
          <a:p>
            <a:pPr>
              <a:buNone/>
            </a:pPr>
            <a:endParaRPr lang="en-US" sz="2000" dirty="0"/>
          </a:p>
          <a:p>
            <a:pPr>
              <a:buNone/>
            </a:pPr>
            <a:r>
              <a:rPr lang="en-US" sz="2000" dirty="0" smtClean="0"/>
              <a:t>SBAC will create state-of-the-art adaptive online exams, using “open source” technology.</a:t>
            </a:r>
          </a:p>
          <a:p>
            <a:pPr>
              <a:buNone/>
            </a:pPr>
            <a:endParaRPr lang="en-US" sz="2000" dirty="0"/>
          </a:p>
          <a:p>
            <a:pPr marL="0" indent="0">
              <a:buNone/>
            </a:pPr>
            <a:r>
              <a:rPr lang="en-US" sz="2000" dirty="0" smtClean="0"/>
              <a:t>The online system will provide accurate assessment information to teachers and others on the progress of all students, including those with disabilities, English language learners and low- and high-performing students.</a:t>
            </a:r>
          </a:p>
          <a:p>
            <a:pPr>
              <a:buNone/>
            </a:pPr>
            <a:r>
              <a:rPr lang="en-US" sz="2000" dirty="0" smtClean="0"/>
              <a:t>The system will include:</a:t>
            </a:r>
            <a:endParaRPr lang="en-US" sz="2000" dirty="0"/>
          </a:p>
          <a:p>
            <a:pPr>
              <a:buFont typeface="+mj-lt"/>
              <a:buAutoNum type="arabicPeriod"/>
            </a:pPr>
            <a:r>
              <a:rPr lang="en-US" sz="2000" dirty="0" smtClean="0"/>
              <a:t>the required summative exams (offered twice each school year); </a:t>
            </a:r>
          </a:p>
          <a:p>
            <a:pPr>
              <a:buFont typeface="+mj-lt"/>
              <a:buAutoNum type="arabicPeriod"/>
            </a:pPr>
            <a:r>
              <a:rPr lang="en-US" sz="2000" dirty="0" smtClean="0"/>
              <a:t>optional formative, or benchmark, exams; and </a:t>
            </a:r>
          </a:p>
          <a:p>
            <a:pPr>
              <a:buFont typeface="+mj-lt"/>
              <a:buAutoNum type="arabicPeriod"/>
            </a:pPr>
            <a:r>
              <a:rPr lang="en-US" sz="2000" dirty="0" smtClean="0"/>
              <a:t>a variety of tools, processes and practices that teachers may use in planning and implementing informal, ongoing assessment.</a:t>
            </a:r>
          </a:p>
          <a:p>
            <a:pPr>
              <a:buNone/>
            </a:pPr>
            <a:endParaRPr lang="en-US" sz="1600" dirty="0"/>
          </a:p>
        </p:txBody>
      </p:sp>
      <p:sp>
        <p:nvSpPr>
          <p:cNvPr id="2" name="Title 1"/>
          <p:cNvSpPr>
            <a:spLocks noGrp="1"/>
          </p:cNvSpPr>
          <p:nvPr>
            <p:ph type="title"/>
          </p:nvPr>
        </p:nvSpPr>
        <p:spPr>
          <a:xfrm>
            <a:off x="1066800" y="381000"/>
            <a:ext cx="8534400" cy="758952"/>
          </a:xfrm>
        </p:spPr>
        <p:txBody>
          <a:bodyPr>
            <a:normAutofit fontScale="90000"/>
          </a:bodyPr>
          <a:lstStyle/>
          <a:p>
            <a:pPr algn="l"/>
            <a:r>
              <a:rPr lang="en-US" sz="2800" dirty="0" smtClean="0">
                <a:solidFill>
                  <a:schemeClr val="tx1"/>
                </a:solidFill>
              </a:rPr>
              <a:t>SMARTER </a:t>
            </a:r>
            <a:br>
              <a:rPr lang="en-US" sz="2800" dirty="0" smtClean="0">
                <a:solidFill>
                  <a:schemeClr val="tx1"/>
                </a:solidFill>
              </a:rPr>
            </a:br>
            <a:r>
              <a:rPr lang="en-US" sz="2800" dirty="0" smtClean="0">
                <a:solidFill>
                  <a:schemeClr val="tx1"/>
                </a:solidFill>
              </a:rPr>
              <a:t>Balanced Assessment Consortium (SBAC)</a:t>
            </a:r>
            <a:endParaRPr lang="en-US" sz="2800" dirty="0">
              <a:solidFill>
                <a:schemeClr val="tx1"/>
              </a:solidFill>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Frequently Asked Questions</a:t>
            </a:r>
            <a:endParaRPr lang="en-US" dirty="0"/>
          </a:p>
        </p:txBody>
      </p:sp>
      <p:pic>
        <p:nvPicPr>
          <p:cNvPr id="5" name="Content Placeholder 4" descr="kids.jpg"/>
          <p:cNvPicPr>
            <a:picLocks noGrp="1" noChangeAspect="1"/>
          </p:cNvPicPr>
          <p:nvPr>
            <p:ph idx="1"/>
          </p:nvPr>
        </p:nvPicPr>
        <p:blipFill>
          <a:blip r:embed="rId3" cstate="print"/>
          <a:stretch>
            <a:fillRect/>
          </a:stretch>
        </p:blipFill>
        <p:spPr>
          <a:xfrm>
            <a:off x="5410200" y="3762375"/>
            <a:ext cx="3095625" cy="3095625"/>
          </a:xfrm>
        </p:spPr>
      </p:pic>
      <p:sp>
        <p:nvSpPr>
          <p:cNvPr id="4" name="Rectangle 3"/>
          <p:cNvSpPr/>
          <p:nvPr/>
        </p:nvSpPr>
        <p:spPr>
          <a:xfrm>
            <a:off x="1371600" y="1905000"/>
            <a:ext cx="7239000" cy="2769989"/>
          </a:xfrm>
          <a:prstGeom prst="rect">
            <a:avLst/>
          </a:prstGeom>
        </p:spPr>
        <p:txBody>
          <a:bodyPr wrap="square">
            <a:spAutoFit/>
          </a:bodyPr>
          <a:lstStyle/>
          <a:p>
            <a:pPr>
              <a:spcAft>
                <a:spcPts val="1200"/>
              </a:spcAft>
            </a:pPr>
            <a:r>
              <a:rPr lang="en-US" sz="2900" dirty="0" smtClean="0">
                <a:latin typeface="+mn-lt"/>
              </a:rPr>
              <a:t>Must a state adopt the Common Core as written?</a:t>
            </a:r>
            <a:br>
              <a:rPr lang="en-US" sz="2900" dirty="0" smtClean="0">
                <a:latin typeface="+mn-lt"/>
              </a:rPr>
            </a:br>
            <a:r>
              <a:rPr lang="en-US" sz="2900" i="1" dirty="0" smtClean="0">
                <a:latin typeface="+mn-lt"/>
              </a:rPr>
              <a:t>Adoption is voluntary and may look very different in each state, including the timeline for implementation  (must be adopted word-for-word)</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0"/>
            <a:ext cx="7772400" cy="1143000"/>
          </a:xfrm>
        </p:spPr>
        <p:txBody>
          <a:bodyPr/>
          <a:lstStyle/>
          <a:p>
            <a:r>
              <a:rPr lang="en-US" dirty="0" smtClean="0"/>
              <a:t>Frequently Asked Questions</a:t>
            </a:r>
            <a:endParaRPr lang="en-US" dirty="0"/>
          </a:p>
        </p:txBody>
      </p:sp>
      <p:sp>
        <p:nvSpPr>
          <p:cNvPr id="3" name="Content Placeholder 2"/>
          <p:cNvSpPr>
            <a:spLocks noGrp="1"/>
          </p:cNvSpPr>
          <p:nvPr>
            <p:ph idx="1"/>
          </p:nvPr>
        </p:nvSpPr>
        <p:spPr>
          <a:xfrm>
            <a:off x="1371600" y="1600200"/>
            <a:ext cx="7315200" cy="2286000"/>
          </a:xfrm>
          <a:noFill/>
        </p:spPr>
        <p:txBody>
          <a:bodyPr>
            <a:normAutofit/>
          </a:bodyPr>
          <a:lstStyle/>
          <a:p>
            <a:pPr eaLnBrk="1" hangingPunct="1">
              <a:lnSpc>
                <a:spcPct val="80000"/>
              </a:lnSpc>
            </a:pPr>
            <a:r>
              <a:rPr lang="en-US" dirty="0" smtClean="0"/>
              <a:t>Will all states have exactly the same set of Standards?</a:t>
            </a:r>
            <a:br>
              <a:rPr lang="en-US" dirty="0" smtClean="0"/>
            </a:br>
            <a:r>
              <a:rPr lang="en-US" sz="2700" i="1" dirty="0" smtClean="0"/>
              <a:t>State adopts 100% of the common core K-12 standards in ELA and mathematics (word for word), with option of adding up to an additional 15% of standards on top of the core.</a:t>
            </a:r>
          </a:p>
        </p:txBody>
      </p:sp>
      <p:pic>
        <p:nvPicPr>
          <p:cNvPr id="5" name="Picture 4" descr="math.png"/>
          <p:cNvPicPr>
            <a:picLocks noChangeAspect="1"/>
          </p:cNvPicPr>
          <p:nvPr/>
        </p:nvPicPr>
        <p:blipFill>
          <a:blip r:embed="rId3" cstate="print"/>
          <a:stretch>
            <a:fillRect/>
          </a:stretch>
        </p:blipFill>
        <p:spPr>
          <a:xfrm>
            <a:off x="5866277" y="3886199"/>
            <a:ext cx="3277723" cy="2971801"/>
          </a:xfrm>
          <a:prstGeom prst="rect">
            <a:avLst/>
          </a:prstGeom>
        </p:spPr>
      </p:pic>
      <p:pic>
        <p:nvPicPr>
          <p:cNvPr id="7" name="Picture 6" descr="book tree 2.jpg"/>
          <p:cNvPicPr>
            <a:picLocks noChangeAspect="1"/>
          </p:cNvPicPr>
          <p:nvPr/>
        </p:nvPicPr>
        <p:blipFill>
          <a:blip r:embed="rId4" cstate="print"/>
          <a:stretch>
            <a:fillRect/>
          </a:stretch>
        </p:blipFill>
        <p:spPr>
          <a:xfrm>
            <a:off x="0" y="3873207"/>
            <a:ext cx="2590800" cy="2984793"/>
          </a:xfrm>
          <a:prstGeom prst="rect">
            <a:avLst/>
          </a:prstGeom>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Science.gif"/>
          <p:cNvPicPr>
            <a:picLocks noChangeAspect="1"/>
          </p:cNvPicPr>
          <p:nvPr/>
        </p:nvPicPr>
        <p:blipFill>
          <a:blip r:embed="rId3" cstate="print"/>
          <a:stretch>
            <a:fillRect/>
          </a:stretch>
        </p:blipFill>
        <p:spPr>
          <a:xfrm>
            <a:off x="685800" y="4191000"/>
            <a:ext cx="2154281" cy="2667000"/>
          </a:xfrm>
          <a:prstGeom prst="rect">
            <a:avLst/>
          </a:prstGeom>
        </p:spPr>
      </p:pic>
      <p:sp>
        <p:nvSpPr>
          <p:cNvPr id="2" name="Title 1"/>
          <p:cNvSpPr>
            <a:spLocks noGrp="1"/>
          </p:cNvSpPr>
          <p:nvPr>
            <p:ph type="title"/>
          </p:nvPr>
        </p:nvSpPr>
        <p:spPr/>
        <p:txBody>
          <a:bodyPr/>
          <a:lstStyle/>
          <a:p>
            <a:r>
              <a:rPr lang="en-US" dirty="0" smtClean="0"/>
              <a:t>Frequently Asked Questions</a:t>
            </a:r>
            <a:endParaRPr lang="en-US" dirty="0"/>
          </a:p>
        </p:txBody>
      </p:sp>
      <p:sp>
        <p:nvSpPr>
          <p:cNvPr id="3" name="Content Placeholder 2"/>
          <p:cNvSpPr>
            <a:spLocks noGrp="1"/>
          </p:cNvSpPr>
          <p:nvPr>
            <p:ph idx="1"/>
          </p:nvPr>
        </p:nvSpPr>
        <p:spPr>
          <a:xfrm>
            <a:off x="1371600" y="1524000"/>
            <a:ext cx="7313612" cy="2820987"/>
          </a:xfrm>
          <a:noFill/>
        </p:spPr>
        <p:txBody>
          <a:bodyPr/>
          <a:lstStyle/>
          <a:p>
            <a:r>
              <a:rPr lang="en-US" dirty="0" smtClean="0"/>
              <a:t>Will there be additional Standards?</a:t>
            </a:r>
            <a:br>
              <a:rPr lang="en-US" dirty="0" smtClean="0"/>
            </a:br>
            <a:r>
              <a:rPr lang="en-US" i="1" dirty="0" smtClean="0"/>
              <a:t>At this time Science frameworks are being created which will be the basis for science standards but this is not a part of the CCSSO or the NGA. Work began on the Social Studies Common Core in October 2010</a:t>
            </a:r>
            <a:r>
              <a:rPr lang="en-US" sz="3200" i="1" dirty="0" smtClean="0"/>
              <a:t>. </a:t>
            </a:r>
            <a:endParaRPr lang="en-US" sz="3200" dirty="0" smtClean="0"/>
          </a:p>
          <a:p>
            <a:endParaRPr lang="en-US" dirty="0"/>
          </a:p>
        </p:txBody>
      </p:sp>
      <p:pic>
        <p:nvPicPr>
          <p:cNvPr id="6" name="Picture 5" descr="title_social_studies_welcom.jpg"/>
          <p:cNvPicPr>
            <a:picLocks noChangeAspect="1"/>
          </p:cNvPicPr>
          <p:nvPr/>
        </p:nvPicPr>
        <p:blipFill>
          <a:blip r:embed="rId4" cstate="print"/>
          <a:stretch>
            <a:fillRect/>
          </a:stretch>
        </p:blipFill>
        <p:spPr>
          <a:xfrm>
            <a:off x="6705600" y="4250267"/>
            <a:ext cx="2438400" cy="2607733"/>
          </a:xfrm>
          <a:prstGeom prst="rect">
            <a:avLst/>
          </a:prstGeom>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References</a:t>
            </a:r>
            <a:endParaRPr lang="en-US" dirty="0"/>
          </a:p>
        </p:txBody>
      </p:sp>
      <p:sp>
        <p:nvSpPr>
          <p:cNvPr id="3" name="Content Placeholder 2"/>
          <p:cNvSpPr>
            <a:spLocks noGrp="1"/>
          </p:cNvSpPr>
          <p:nvPr>
            <p:ph idx="1"/>
          </p:nvPr>
        </p:nvSpPr>
        <p:spPr>
          <a:xfrm>
            <a:off x="1371600" y="1600200"/>
            <a:ext cx="7313612" cy="2592387"/>
          </a:xfrm>
        </p:spPr>
        <p:txBody>
          <a:bodyPr/>
          <a:lstStyle/>
          <a:p>
            <a:pPr>
              <a:buNone/>
            </a:pPr>
            <a:r>
              <a:rPr lang="en-US" dirty="0" smtClean="0"/>
              <a:t>General References on the Common Core</a:t>
            </a:r>
            <a:endParaRPr lang="en-US" dirty="0" smtClean="0">
              <a:hlinkClick r:id="rId3"/>
            </a:endParaRPr>
          </a:p>
          <a:p>
            <a:r>
              <a:rPr lang="en-US" dirty="0" smtClean="0">
                <a:hlinkClick r:id="rId3"/>
              </a:rPr>
              <a:t>http://corestandards.org/</a:t>
            </a:r>
            <a:endParaRPr lang="en-US" dirty="0" smtClean="0"/>
          </a:p>
          <a:p>
            <a:r>
              <a:rPr lang="en-US" dirty="0" smtClean="0">
                <a:hlinkClick r:id="rId4"/>
              </a:rPr>
              <a:t>http://www.edexcellence.net/publications-issues/publications/now-what-imperatives-and.html</a:t>
            </a:r>
            <a:endParaRPr lang="en-US" dirty="0" smtClean="0"/>
          </a:p>
          <a:p>
            <a:endParaRPr lang="en-US" dirty="0" smtClean="0"/>
          </a:p>
          <a:p>
            <a:pPr>
              <a:buNone/>
            </a:pPr>
            <a:endParaRPr lang="en-US" dirty="0"/>
          </a:p>
        </p:txBody>
      </p:sp>
      <p:pic>
        <p:nvPicPr>
          <p:cNvPr id="4" name="Picture 3" descr="StockCommCore72010.jpg"/>
          <p:cNvPicPr>
            <a:picLocks noChangeAspect="1"/>
          </p:cNvPicPr>
          <p:nvPr/>
        </p:nvPicPr>
        <p:blipFill>
          <a:blip r:embed="rId5" cstate="print"/>
          <a:stretch>
            <a:fillRect/>
          </a:stretch>
        </p:blipFill>
        <p:spPr>
          <a:xfrm>
            <a:off x="4402667" y="4191001"/>
            <a:ext cx="4741333" cy="2667000"/>
          </a:xfrm>
          <a:prstGeom prst="rect">
            <a:avLst/>
          </a:prstGeom>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References</a:t>
            </a:r>
            <a:endParaRPr lang="en-US" dirty="0"/>
          </a:p>
        </p:txBody>
      </p:sp>
      <p:sp>
        <p:nvSpPr>
          <p:cNvPr id="3" name="Content Placeholder 2"/>
          <p:cNvSpPr>
            <a:spLocks noGrp="1"/>
          </p:cNvSpPr>
          <p:nvPr>
            <p:ph idx="1"/>
          </p:nvPr>
        </p:nvSpPr>
        <p:spPr>
          <a:xfrm>
            <a:off x="1371600" y="1600201"/>
            <a:ext cx="7313612" cy="5257799"/>
          </a:xfrm>
        </p:spPr>
        <p:txBody>
          <a:bodyPr/>
          <a:lstStyle/>
          <a:p>
            <a:r>
              <a:rPr lang="en-US" sz="3200" dirty="0" smtClean="0"/>
              <a:t>Science:</a:t>
            </a:r>
          </a:p>
          <a:p>
            <a:pPr>
              <a:buNone/>
            </a:pPr>
            <a:r>
              <a:rPr lang="en-US" dirty="0" smtClean="0">
                <a:hlinkClick r:id="rId3"/>
              </a:rPr>
              <a:t>http://www.nsta.org/about/standardsupdate.aspx</a:t>
            </a:r>
            <a:endParaRPr lang="en-US" dirty="0" smtClean="0"/>
          </a:p>
          <a:p>
            <a:pPr>
              <a:buNone/>
            </a:pPr>
            <a:r>
              <a:rPr lang="en-US" dirty="0" smtClean="0">
                <a:hlinkClick r:id="rId4"/>
              </a:rPr>
              <a:t>http://scienceblogs.com/tfk/2010/07/national_science_standards_dra.php</a:t>
            </a:r>
            <a:endParaRPr lang="en-US" dirty="0" smtClean="0"/>
          </a:p>
          <a:p>
            <a:r>
              <a:rPr lang="en-US" sz="3200" dirty="0" smtClean="0"/>
              <a:t>Social Studies:</a:t>
            </a:r>
          </a:p>
          <a:p>
            <a:pPr>
              <a:buNone/>
            </a:pPr>
            <a:r>
              <a:rPr lang="en-US" dirty="0" smtClean="0">
                <a:hlinkClick r:id="rId5"/>
              </a:rPr>
              <a:t>http://www.socialstudies.org/commonstandards</a:t>
            </a:r>
            <a:endParaRPr lang="en-US" dirty="0" smtClean="0"/>
          </a:p>
          <a:p>
            <a:pPr>
              <a:buNone/>
            </a:pPr>
            <a:r>
              <a:rPr lang="en-US" dirty="0" smtClean="0">
                <a:hlinkClick r:id="rId6"/>
              </a:rPr>
              <a:t>http://www.socialstudies.org/draft_common_standards_elicit_kudos_and_criticism</a:t>
            </a:r>
            <a:endParaRPr lang="en-US" dirty="0" smtClean="0"/>
          </a:p>
          <a:p>
            <a:pPr>
              <a:buNone/>
            </a:pPr>
            <a:endParaRPr lang="en-US" dirty="0" smtClean="0"/>
          </a:p>
          <a:p>
            <a:pPr>
              <a:buNone/>
            </a:pPr>
            <a:endParaRPr lang="en-US"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Assessment Consortiums</a:t>
            </a:r>
            <a:endParaRPr lang="en-US" dirty="0"/>
          </a:p>
        </p:txBody>
      </p:sp>
      <p:sp>
        <p:nvSpPr>
          <p:cNvPr id="3" name="Content Placeholder 2"/>
          <p:cNvSpPr>
            <a:spLocks noGrp="1"/>
          </p:cNvSpPr>
          <p:nvPr>
            <p:ph idx="1"/>
          </p:nvPr>
        </p:nvSpPr>
        <p:spPr>
          <a:xfrm>
            <a:off x="1371600" y="1676400"/>
            <a:ext cx="7313612" cy="3354387"/>
          </a:xfrm>
        </p:spPr>
        <p:txBody>
          <a:bodyPr/>
          <a:lstStyle/>
          <a:p>
            <a:r>
              <a:rPr lang="en-US" dirty="0" smtClean="0"/>
              <a:t>PARCC</a:t>
            </a:r>
          </a:p>
          <a:p>
            <a:pPr>
              <a:buNone/>
            </a:pPr>
            <a:r>
              <a:rPr lang="en-US" dirty="0" smtClean="0">
                <a:hlinkClick r:id="rId3"/>
              </a:rPr>
              <a:t>http://www.achieve.org/PARCC</a:t>
            </a:r>
            <a:endParaRPr lang="en-US" dirty="0" smtClean="0"/>
          </a:p>
          <a:p>
            <a:endParaRPr lang="en-US" dirty="0" smtClean="0"/>
          </a:p>
          <a:p>
            <a:r>
              <a:rPr lang="en-US" dirty="0" smtClean="0"/>
              <a:t>Smarter Balanced</a:t>
            </a:r>
          </a:p>
          <a:p>
            <a:pPr>
              <a:buNone/>
            </a:pPr>
            <a:r>
              <a:rPr lang="en-US" dirty="0" smtClean="0">
                <a:hlinkClick r:id="rId4"/>
              </a:rPr>
              <a:t>http://www.k12.wa.us/smarter/</a:t>
            </a:r>
            <a:endParaRPr lang="en-US" dirty="0" smtClean="0"/>
          </a:p>
          <a:p>
            <a:endParaRPr lang="en-US"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p:cNvSpPr>
          <p:nvPr>
            <p:ph type="title"/>
          </p:nvPr>
        </p:nvSpPr>
        <p:spPr>
          <a:xfrm>
            <a:off x="1371600" y="304800"/>
            <a:ext cx="7391400" cy="1143000"/>
          </a:xfrm>
        </p:spPr>
        <p:txBody>
          <a:bodyPr/>
          <a:lstStyle/>
          <a:p>
            <a:pPr algn="l" eaLnBrk="1" hangingPunct="1"/>
            <a:r>
              <a:rPr lang="en-US" sz="3800" b="1" dirty="0" smtClean="0"/>
              <a:t>For additional professional development information </a:t>
            </a:r>
          </a:p>
        </p:txBody>
      </p:sp>
      <p:sp>
        <p:nvSpPr>
          <p:cNvPr id="17412" name="Rectangle 6"/>
          <p:cNvSpPr>
            <a:spLocks noGrp="1"/>
          </p:cNvSpPr>
          <p:nvPr>
            <p:ph idx="1"/>
          </p:nvPr>
        </p:nvSpPr>
        <p:spPr>
          <a:xfrm>
            <a:off x="1295400" y="1600200"/>
            <a:ext cx="7391400" cy="4449763"/>
          </a:xfrm>
        </p:spPr>
        <p:txBody>
          <a:bodyPr/>
          <a:lstStyle/>
          <a:p>
            <a:pPr eaLnBrk="1" hangingPunct="1">
              <a:buFont typeface="Arial" charset="0"/>
              <a:buNone/>
            </a:pPr>
            <a:r>
              <a:rPr lang="en-US" dirty="0" smtClean="0"/>
              <a:t>Collaborative Learning Inc.</a:t>
            </a:r>
          </a:p>
          <a:p>
            <a:pPr eaLnBrk="1" hangingPunct="1">
              <a:buFont typeface="Arial" charset="0"/>
              <a:buNone/>
            </a:pPr>
            <a:r>
              <a:rPr lang="en-US" dirty="0" smtClean="0"/>
              <a:t>1s660 Midwest Rd, Suite 310</a:t>
            </a:r>
          </a:p>
          <a:p>
            <a:pPr eaLnBrk="1" hangingPunct="1">
              <a:buFont typeface="Arial" charset="0"/>
              <a:buNone/>
            </a:pPr>
            <a:r>
              <a:rPr lang="en-US" dirty="0" smtClean="0"/>
              <a:t>Oakbrook Terrace, IL 60181</a:t>
            </a:r>
          </a:p>
          <a:p>
            <a:pPr eaLnBrk="1" hangingPunct="1">
              <a:buFont typeface="Arial" charset="0"/>
              <a:buNone/>
            </a:pPr>
            <a:r>
              <a:rPr lang="en-US" dirty="0" smtClean="0"/>
              <a:t>800.318.4555</a:t>
            </a:r>
          </a:p>
          <a:p>
            <a:pPr eaLnBrk="1" hangingPunct="1">
              <a:buFont typeface="Arial" charset="0"/>
              <a:buNone/>
            </a:pPr>
            <a:r>
              <a:rPr lang="en-US" smtClean="0">
                <a:hlinkClick r:id="rId3"/>
              </a:rPr>
              <a:t>markt@clihome.com</a:t>
            </a:r>
            <a:r>
              <a:rPr lang="en-US" smtClean="0"/>
              <a:t> </a:t>
            </a:r>
            <a:endParaRPr lang="en-US" dirty="0" smtClean="0"/>
          </a:p>
          <a:p>
            <a:pPr>
              <a:buFont typeface="Arial" charset="0"/>
              <a:buNone/>
            </a:pPr>
            <a:r>
              <a:rPr lang="en-US" b="1" dirty="0" smtClean="0">
                <a:hlinkClick r:id="rId4"/>
              </a:rPr>
              <a:t>support@clihome.com</a:t>
            </a:r>
            <a:endParaRPr lang="en-US" b="1" dirty="0" smtClean="0"/>
          </a:p>
          <a:p>
            <a:pPr>
              <a:buFont typeface="Arial" charset="0"/>
              <a:buNone/>
            </a:pPr>
            <a:r>
              <a:rPr lang="en-US" dirty="0" smtClean="0">
                <a:hlinkClick r:id="rId5"/>
              </a:rPr>
              <a:t>www.clihome.com</a:t>
            </a:r>
            <a:endParaRPr lang="en-US" dirty="0" smtClean="0"/>
          </a:p>
          <a:p>
            <a:pPr>
              <a:buFont typeface="Arial" charset="0"/>
              <a:buNone/>
            </a:pPr>
            <a:r>
              <a:rPr lang="en-US" dirty="0" smtClean="0"/>
              <a:t> </a:t>
            </a:r>
          </a:p>
          <a:p>
            <a:pPr eaLnBrk="1" hangingPunct="1">
              <a:buFont typeface="Arial" charset="0"/>
              <a:buNone/>
            </a:pPr>
            <a:endParaRPr lang="en-US" sz="2400" dirty="0" smtClean="0"/>
          </a:p>
          <a:p>
            <a:pPr eaLnBrk="1" hangingPunct="1">
              <a:buFont typeface="Arial" charset="0"/>
              <a:buNone/>
            </a:pPr>
            <a:endParaRPr lang="en-US" sz="2400" dirty="0" smtClean="0"/>
          </a:p>
          <a:p>
            <a:pPr eaLnBrk="1" hangingPunct="1">
              <a:buFont typeface="Arial" charset="0"/>
              <a:buNone/>
            </a:pPr>
            <a:endParaRPr lang="en-US" sz="2400" dirty="0" smtClean="0"/>
          </a:p>
          <a:p>
            <a:pPr eaLnBrk="1" hangingPunct="1">
              <a:buFont typeface="Arial" charset="0"/>
              <a:buNone/>
            </a:pPr>
            <a:endParaRPr lang="en-US" sz="2400" dirty="0" smtClean="0"/>
          </a:p>
          <a:p>
            <a:pPr eaLnBrk="1" hangingPunct="1">
              <a:buFont typeface="Arial" charset="0"/>
              <a:buNone/>
            </a:pPr>
            <a:endParaRPr lang="en-US" sz="2400" dirty="0" smtClean="0"/>
          </a:p>
        </p:txBody>
      </p:sp>
      <p:pic>
        <p:nvPicPr>
          <p:cNvPr id="17411" name="Picture 4" descr="MPj04018800000[1]"/>
          <p:cNvPicPr>
            <a:picLocks noChangeAspect="1" noChangeArrowheads="1"/>
          </p:cNvPicPr>
          <p:nvPr/>
        </p:nvPicPr>
        <p:blipFill>
          <a:blip r:embed="rId6" cstate="print"/>
          <a:srcRect/>
          <a:stretch>
            <a:fillRect/>
          </a:stretch>
        </p:blipFill>
        <p:spPr bwMode="auto">
          <a:xfrm>
            <a:off x="5241925" y="4257675"/>
            <a:ext cx="3902075" cy="26003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85000" lnSpcReduction="20000"/>
          </a:bodyPr>
          <a:lstStyle/>
          <a:p>
            <a:pPr marL="0" indent="0">
              <a:buNone/>
            </a:pPr>
            <a:r>
              <a:rPr lang="en-US" b="1" dirty="0" smtClean="0"/>
              <a:t>F</a:t>
            </a:r>
            <a:r>
              <a:rPr lang="en-US" dirty="0" smtClean="0"/>
              <a:t>ounded in 1908, the National Governors Association (NGA) is the collective voice of the nation’s governors and one of Washington, D.C.’s most respected public policy organizations. Its members are the governors of the 50 states, three territories and two commonwealths.NGA provides governors and their senior staff members with services that range from representing states on Capitol Hill and before the Administration on key federal issues to developing and implementing innovative solutions to public policy challenges through the NGA Center for Best Practices. For more information, visit www.nga.org.</a:t>
            </a:r>
            <a:endParaRPr lang="en-US" dirty="0"/>
          </a:p>
        </p:txBody>
      </p:sp>
      <p:sp>
        <p:nvSpPr>
          <p:cNvPr id="6" name="Title 5"/>
          <p:cNvSpPr>
            <a:spLocks noGrp="1"/>
          </p:cNvSpPr>
          <p:nvPr>
            <p:ph type="title"/>
          </p:nvPr>
        </p:nvSpPr>
        <p:spPr/>
        <p:txBody>
          <a:bodyPr/>
          <a:lstStyle/>
          <a:p>
            <a:r>
              <a:rPr lang="en-US" b="1" dirty="0" smtClean="0"/>
              <a:t>National Governors Association</a:t>
            </a:r>
            <a:endParaRPr lang="en-US" dirty="0"/>
          </a:p>
        </p:txBody>
      </p:sp>
      <p:sp>
        <p:nvSpPr>
          <p:cNvPr id="7" name="Action Button: Back or Previous 6">
            <a:hlinkClick r:id="rId3" action="ppaction://hlinksldjump" highlightClick="1"/>
          </p:cNvPr>
          <p:cNvSpPr/>
          <p:nvPr/>
        </p:nvSpPr>
        <p:spPr>
          <a:xfrm>
            <a:off x="8382000" y="6019800"/>
            <a:ext cx="533400" cy="533400"/>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TextBox 7"/>
          <p:cNvSpPr txBox="1"/>
          <p:nvPr/>
        </p:nvSpPr>
        <p:spPr>
          <a:xfrm>
            <a:off x="8229600" y="6477000"/>
            <a:ext cx="914400" cy="381000"/>
          </a:xfrm>
          <a:prstGeom prst="rect">
            <a:avLst/>
          </a:prstGeom>
          <a:noFill/>
        </p:spPr>
        <p:txBody>
          <a:bodyPr wrap="square" rtlCol="0">
            <a:spAutoFit/>
          </a:bodyPr>
          <a:lstStyle/>
          <a:p>
            <a:r>
              <a:rPr lang="en-US" dirty="0" smtClean="0"/>
              <a:t>Return</a:t>
            </a:r>
            <a:endParaRPr lang="en-US"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Council of Chief State School Officers</a:t>
            </a:r>
            <a:endParaRPr lang="en-US" dirty="0"/>
          </a:p>
        </p:txBody>
      </p:sp>
      <p:sp>
        <p:nvSpPr>
          <p:cNvPr id="3" name="Content Placeholder 2"/>
          <p:cNvSpPr>
            <a:spLocks noGrp="1"/>
          </p:cNvSpPr>
          <p:nvPr>
            <p:ph idx="1"/>
          </p:nvPr>
        </p:nvSpPr>
        <p:spPr/>
        <p:txBody>
          <a:bodyPr>
            <a:normAutofit fontScale="85000" lnSpcReduction="20000"/>
          </a:bodyPr>
          <a:lstStyle/>
          <a:p>
            <a:pPr marL="0" indent="0">
              <a:buNone/>
            </a:pPr>
            <a:r>
              <a:rPr lang="en-US" dirty="0" smtClean="0"/>
              <a:t>The Council of Chief State School Officers (CCSSO) is a nonpartisan, nationwide, nonprofit organization of public officials who head departments of elementary and secondary education in the states, the District of Columbia, the Department of Defense Education Activity, and five U.S. extra-state jurisdictions.</a:t>
            </a:r>
          </a:p>
          <a:p>
            <a:pPr marL="0" indent="0">
              <a:buNone/>
            </a:pPr>
            <a:r>
              <a:rPr lang="en-US" dirty="0" smtClean="0"/>
              <a:t>CCSSO provides leadership, advocacy, and technical assistance on major educational issues. The Council seeks member consensus on major educational issues and expresses their views to civic and professional organizations, federal agencies, Congress, and the public.</a:t>
            </a:r>
            <a:endParaRPr lang="en-US" dirty="0"/>
          </a:p>
        </p:txBody>
      </p:sp>
      <p:sp>
        <p:nvSpPr>
          <p:cNvPr id="4" name="Action Button: Back or Previous 3">
            <a:hlinkClick r:id="rId3" action="ppaction://hlinksldjump" highlightClick="1"/>
          </p:cNvPr>
          <p:cNvSpPr/>
          <p:nvPr/>
        </p:nvSpPr>
        <p:spPr>
          <a:xfrm>
            <a:off x="8382000" y="6019800"/>
            <a:ext cx="533400" cy="533400"/>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TextBox 4"/>
          <p:cNvSpPr txBox="1"/>
          <p:nvPr/>
        </p:nvSpPr>
        <p:spPr>
          <a:xfrm>
            <a:off x="8229600" y="6477000"/>
            <a:ext cx="914400" cy="381000"/>
          </a:xfrm>
          <a:prstGeom prst="rect">
            <a:avLst/>
          </a:prstGeom>
          <a:noFill/>
        </p:spPr>
        <p:txBody>
          <a:bodyPr wrap="square" rtlCol="0">
            <a:spAutoFit/>
          </a:bodyPr>
          <a:lstStyle/>
          <a:p>
            <a:r>
              <a:rPr lang="en-US" dirty="0" smtClean="0"/>
              <a:t>Return</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0"/>
            <a:ext cx="7620000" cy="1143000"/>
          </a:xfrm>
        </p:spPr>
        <p:txBody>
          <a:bodyPr/>
          <a:lstStyle/>
          <a:p>
            <a:r>
              <a:rPr lang="en-US" dirty="0" smtClean="0">
                <a:solidFill>
                  <a:schemeClr val="tx1"/>
                </a:solidFill>
              </a:rPr>
              <a:t>Background</a:t>
            </a:r>
            <a:endParaRPr lang="en-US" dirty="0">
              <a:solidFill>
                <a:schemeClr val="tx1"/>
              </a:solidFill>
            </a:endParaRPr>
          </a:p>
        </p:txBody>
      </p:sp>
      <p:sp>
        <p:nvSpPr>
          <p:cNvPr id="3" name="Content Placeholder 2"/>
          <p:cNvSpPr>
            <a:spLocks noGrp="1"/>
          </p:cNvSpPr>
          <p:nvPr>
            <p:ph idx="1"/>
          </p:nvPr>
        </p:nvSpPr>
        <p:spPr/>
        <p:txBody>
          <a:bodyPr/>
          <a:lstStyle/>
          <a:p>
            <a:r>
              <a:rPr lang="en-US" dirty="0" smtClean="0"/>
              <a:t>College and career readiness standards developed in summer 2009</a:t>
            </a:r>
          </a:p>
          <a:p>
            <a:r>
              <a:rPr lang="en-US" dirty="0" smtClean="0"/>
              <a:t>Common Core State Standards are based on the college and career readiness standards and present a K-12 learning progression in Language Arts and Mathematics</a:t>
            </a:r>
          </a:p>
          <a:p>
            <a:r>
              <a:rPr lang="en-US" dirty="0" smtClean="0"/>
              <a:t>Final Common Core State Standards released June 2, 2010</a:t>
            </a:r>
            <a:endParaRPr lang="en-US"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l="22378" t="18750" r="22656" b="21875"/>
          <a:stretch>
            <a:fillRect/>
          </a:stretch>
        </p:blipFill>
        <p:spPr bwMode="auto">
          <a:xfrm>
            <a:off x="0" y="0"/>
            <a:ext cx="9144000" cy="7408136"/>
          </a:xfrm>
          <a:prstGeom prst="rect">
            <a:avLst/>
          </a:prstGeom>
          <a:noFill/>
          <a:ln w="9525">
            <a:noFill/>
            <a:miter lim="800000"/>
            <a:headEnd/>
            <a:tailEnd/>
          </a:ln>
        </p:spPr>
      </p:pic>
      <p:sp>
        <p:nvSpPr>
          <p:cNvPr id="5" name="Action Button: Back or Previous 4">
            <a:hlinkClick r:id="rId4" action="ppaction://hlinksldjump" highlightClick="1"/>
          </p:cNvPr>
          <p:cNvSpPr/>
          <p:nvPr/>
        </p:nvSpPr>
        <p:spPr>
          <a:xfrm>
            <a:off x="4800600" y="6324600"/>
            <a:ext cx="533400" cy="533400"/>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304800" y="1600200"/>
            <a:ext cx="4495800" cy="4953000"/>
          </a:xfrm>
          <a:noFill/>
        </p:spPr>
        <p:txBody>
          <a:bodyPr>
            <a:normAutofit fontScale="85000" lnSpcReduction="20000"/>
          </a:bodyPr>
          <a:lstStyle/>
          <a:p>
            <a:r>
              <a:rPr lang="en-US" b="1" dirty="0" smtClean="0"/>
              <a:t>12 Governing States</a:t>
            </a:r>
          </a:p>
          <a:p>
            <a:pPr lvl="1"/>
            <a:r>
              <a:rPr lang="en-US" sz="2600" dirty="0" smtClean="0"/>
              <a:t>Arizona</a:t>
            </a:r>
          </a:p>
          <a:p>
            <a:pPr lvl="1"/>
            <a:r>
              <a:rPr lang="en-US" sz="2600" dirty="0" smtClean="0"/>
              <a:t>Arkansas</a:t>
            </a:r>
          </a:p>
          <a:p>
            <a:pPr lvl="1"/>
            <a:r>
              <a:rPr lang="en-US" sz="2600" dirty="0" smtClean="0"/>
              <a:t>District of Columbia</a:t>
            </a:r>
          </a:p>
          <a:p>
            <a:pPr lvl="1"/>
            <a:r>
              <a:rPr lang="en-US" sz="2600" dirty="0" smtClean="0"/>
              <a:t>Florida </a:t>
            </a:r>
            <a:r>
              <a:rPr lang="en-US" sz="2600" i="1" dirty="0" smtClean="0"/>
              <a:t>(Fiscal Agent)</a:t>
            </a:r>
          </a:p>
          <a:p>
            <a:pPr lvl="1"/>
            <a:r>
              <a:rPr lang="en-US" sz="2600" dirty="0" smtClean="0"/>
              <a:t>Georgia</a:t>
            </a:r>
          </a:p>
          <a:p>
            <a:pPr lvl="1"/>
            <a:r>
              <a:rPr lang="en-US" sz="2600" dirty="0" smtClean="0"/>
              <a:t>Illinois</a:t>
            </a:r>
          </a:p>
          <a:p>
            <a:pPr lvl="1"/>
            <a:r>
              <a:rPr lang="en-US" sz="2600" dirty="0" smtClean="0"/>
              <a:t>Indiana</a:t>
            </a:r>
          </a:p>
          <a:p>
            <a:pPr lvl="1"/>
            <a:r>
              <a:rPr lang="en-US" sz="2600" dirty="0" smtClean="0"/>
              <a:t>Louisiana</a:t>
            </a:r>
          </a:p>
          <a:p>
            <a:pPr lvl="1"/>
            <a:r>
              <a:rPr lang="en-US" sz="2600" dirty="0" smtClean="0"/>
              <a:t>Maryland</a:t>
            </a:r>
          </a:p>
          <a:p>
            <a:pPr lvl="1"/>
            <a:r>
              <a:rPr lang="en-US" sz="2600" dirty="0" smtClean="0"/>
              <a:t>Massachusetts </a:t>
            </a:r>
            <a:r>
              <a:rPr lang="en-US" sz="2600" i="1" dirty="0" smtClean="0"/>
              <a:t>(Board Chair)</a:t>
            </a:r>
          </a:p>
          <a:p>
            <a:pPr lvl="1"/>
            <a:r>
              <a:rPr lang="en-US" sz="2600" dirty="0" smtClean="0"/>
              <a:t>New York</a:t>
            </a:r>
          </a:p>
          <a:p>
            <a:pPr lvl="1"/>
            <a:r>
              <a:rPr lang="en-US" sz="2600" dirty="0" smtClean="0"/>
              <a:t>Rhode Island</a:t>
            </a:r>
          </a:p>
          <a:p>
            <a:pPr lvl="1"/>
            <a:r>
              <a:rPr lang="en-US" sz="2600" dirty="0" smtClean="0"/>
              <a:t>Tennessee</a:t>
            </a:r>
          </a:p>
          <a:p>
            <a:pPr>
              <a:buNone/>
            </a:pPr>
            <a:endParaRPr lang="en-US" dirty="0"/>
          </a:p>
        </p:txBody>
      </p:sp>
      <p:sp>
        <p:nvSpPr>
          <p:cNvPr id="2" name="Title 1"/>
          <p:cNvSpPr>
            <a:spLocks noGrp="1"/>
          </p:cNvSpPr>
          <p:nvPr>
            <p:ph type="title" idx="4294967295"/>
          </p:nvPr>
        </p:nvSpPr>
        <p:spPr>
          <a:xfrm>
            <a:off x="1830388" y="301625"/>
            <a:ext cx="7313612" cy="1143000"/>
          </a:xfrm>
        </p:spPr>
        <p:txBody>
          <a:bodyPr/>
          <a:lstStyle/>
          <a:p>
            <a:r>
              <a:rPr lang="en-US" dirty="0" smtClean="0"/>
              <a:t>PARCC States</a:t>
            </a:r>
            <a:endParaRPr lang="en-US" dirty="0"/>
          </a:p>
        </p:txBody>
      </p:sp>
      <p:sp>
        <p:nvSpPr>
          <p:cNvPr id="7" name="Content Placeholder 2"/>
          <p:cNvSpPr txBox="1">
            <a:spLocks/>
          </p:cNvSpPr>
          <p:nvPr/>
        </p:nvSpPr>
        <p:spPr>
          <a:xfrm>
            <a:off x="4191000" y="1447800"/>
            <a:ext cx="4495800" cy="5410200"/>
          </a:xfrm>
          <a:prstGeom prst="rect">
            <a:avLst/>
          </a:prstGeom>
        </p:spPr>
        <p:txBody>
          <a:bodyPr vert="horz">
            <a:normAutofit/>
          </a:bodyPr>
          <a:lstStyle/>
          <a:p>
            <a:pPr marL="365760" marR="0" lvl="0" indent="-256032" algn="l" defTabSz="914400" rtl="0" eaLnBrk="1" fontAlgn="auto" latinLnBrk="0" hangingPunct="1">
              <a:lnSpc>
                <a:spcPct val="100000"/>
              </a:lnSpc>
              <a:spcBef>
                <a:spcPts val="400"/>
              </a:spcBef>
              <a:spcAft>
                <a:spcPts val="0"/>
              </a:spcAft>
              <a:buClr>
                <a:schemeClr val="accent1"/>
              </a:buClr>
              <a:buSzPct val="68000"/>
              <a:buFont typeface="Wingdings 3"/>
              <a:buChar char=""/>
              <a:tabLst/>
              <a:defRPr/>
            </a:pPr>
            <a:r>
              <a:rPr kumimoji="0" lang="en-US" sz="2500" b="1" i="0" u="none" strike="noStrike" kern="1200" cap="none" spc="0" normalizeH="0" baseline="0" noProof="0" dirty="0" smtClean="0">
                <a:ln>
                  <a:noFill/>
                </a:ln>
                <a:solidFill>
                  <a:schemeClr val="tx1"/>
                </a:solidFill>
                <a:effectLst/>
                <a:uLnTx/>
                <a:uFillTx/>
                <a:latin typeface="+mn-lt"/>
                <a:ea typeface="+mn-ea"/>
                <a:cs typeface="+mn-cs"/>
              </a:rPr>
              <a:t>14 </a:t>
            </a:r>
            <a:r>
              <a:rPr lang="en-US" sz="2500" b="1" dirty="0" err="1" smtClean="0">
                <a:latin typeface="+mn-lt"/>
              </a:rPr>
              <a:t>Participat</a:t>
            </a:r>
            <a:r>
              <a:rPr kumimoji="0" lang="en-US" sz="2500" b="1" i="0" u="none" strike="noStrike" kern="1200" cap="none" spc="0" normalizeH="0" baseline="0" noProof="0" dirty="0" err="1" smtClean="0">
                <a:ln>
                  <a:noFill/>
                </a:ln>
                <a:solidFill>
                  <a:schemeClr val="tx1"/>
                </a:solidFill>
                <a:effectLst/>
                <a:uLnTx/>
                <a:uFillTx/>
                <a:latin typeface="+mn-lt"/>
                <a:ea typeface="+mn-ea"/>
                <a:cs typeface="+mn-cs"/>
              </a:rPr>
              <a:t>ing</a:t>
            </a:r>
            <a:r>
              <a:rPr kumimoji="0" lang="en-US" sz="2500" b="1" i="0" u="none" strike="noStrike" kern="1200" cap="none" spc="0" normalizeH="0" baseline="0" noProof="0" dirty="0" smtClean="0">
                <a:ln>
                  <a:noFill/>
                </a:ln>
                <a:solidFill>
                  <a:schemeClr val="tx1"/>
                </a:solidFill>
                <a:effectLst/>
                <a:uLnTx/>
                <a:uFillTx/>
                <a:latin typeface="+mn-lt"/>
                <a:ea typeface="+mn-ea"/>
                <a:cs typeface="+mn-cs"/>
              </a:rPr>
              <a:t> States</a:t>
            </a:r>
          </a:p>
          <a:p>
            <a:pPr marL="621792" marR="0" lvl="1" indent="-228600" algn="l" defTabSz="914400" rtl="0" eaLnBrk="1" fontAlgn="auto" latinLnBrk="0" hangingPunct="1">
              <a:lnSpc>
                <a:spcPct val="100000"/>
              </a:lnSpc>
              <a:spcBef>
                <a:spcPts val="324"/>
              </a:spcBef>
              <a:spcAft>
                <a:spcPts val="0"/>
              </a:spcAft>
              <a:buClr>
                <a:schemeClr val="accent1"/>
              </a:buClr>
              <a:buSzTx/>
              <a:buFont typeface="Verdana"/>
              <a:buChar char="◦"/>
              <a:tabLst/>
              <a:defRPr/>
            </a:pPr>
            <a:r>
              <a:rPr kumimoji="0" lang="en-US" sz="2200" b="0" i="0" u="none" strike="noStrike" kern="1200" cap="none" spc="0" normalizeH="0" baseline="0" noProof="0" dirty="0" smtClean="0">
                <a:ln>
                  <a:noFill/>
                </a:ln>
                <a:solidFill>
                  <a:schemeClr val="tx1"/>
                </a:solidFill>
                <a:effectLst/>
                <a:uLnTx/>
                <a:uFillTx/>
                <a:latin typeface="+mn-lt"/>
                <a:ea typeface="+mn-ea"/>
                <a:cs typeface="+mn-cs"/>
              </a:rPr>
              <a:t>Alabama</a:t>
            </a:r>
          </a:p>
          <a:p>
            <a:pPr marL="621792" marR="0" lvl="1" indent="-228600" algn="l" defTabSz="914400" rtl="0" eaLnBrk="1" fontAlgn="auto" latinLnBrk="0" hangingPunct="1">
              <a:lnSpc>
                <a:spcPct val="100000"/>
              </a:lnSpc>
              <a:spcBef>
                <a:spcPts val="324"/>
              </a:spcBef>
              <a:spcAft>
                <a:spcPts val="0"/>
              </a:spcAft>
              <a:buClr>
                <a:schemeClr val="accent1"/>
              </a:buClr>
              <a:buSzTx/>
              <a:buFont typeface="Verdana"/>
              <a:buChar char="◦"/>
              <a:tabLst/>
              <a:defRPr/>
            </a:pPr>
            <a:r>
              <a:rPr kumimoji="0" lang="en-US" sz="2200" b="0" i="0" u="none" strike="noStrike" kern="1200" cap="none" spc="0" normalizeH="0" baseline="0" noProof="0" dirty="0" smtClean="0">
                <a:ln>
                  <a:noFill/>
                </a:ln>
                <a:solidFill>
                  <a:schemeClr val="tx1"/>
                </a:solidFill>
                <a:effectLst/>
                <a:uLnTx/>
                <a:uFillTx/>
                <a:latin typeface="+mn-lt"/>
                <a:ea typeface="+mn-ea"/>
                <a:cs typeface="+mn-cs"/>
              </a:rPr>
              <a:t>California</a:t>
            </a:r>
          </a:p>
          <a:p>
            <a:pPr marL="621792" marR="0" lvl="1" indent="-228600" algn="l" defTabSz="914400" rtl="0" eaLnBrk="1" fontAlgn="auto" latinLnBrk="0" hangingPunct="1">
              <a:lnSpc>
                <a:spcPct val="100000"/>
              </a:lnSpc>
              <a:spcBef>
                <a:spcPts val="324"/>
              </a:spcBef>
              <a:spcAft>
                <a:spcPts val="0"/>
              </a:spcAft>
              <a:buClr>
                <a:schemeClr val="accent1"/>
              </a:buClr>
              <a:buSzTx/>
              <a:buFont typeface="Verdana"/>
              <a:buChar char="◦"/>
              <a:tabLst/>
              <a:defRPr/>
            </a:pPr>
            <a:r>
              <a:rPr kumimoji="0" lang="en-US" sz="2200" b="0" i="0" u="none" strike="noStrike" kern="1200" cap="none" spc="0" normalizeH="0" baseline="0" noProof="0" dirty="0" smtClean="0">
                <a:ln>
                  <a:noFill/>
                </a:ln>
                <a:solidFill>
                  <a:schemeClr val="tx1"/>
                </a:solidFill>
                <a:effectLst/>
                <a:uLnTx/>
                <a:uFillTx/>
                <a:latin typeface="+mn-lt"/>
                <a:ea typeface="+mn-ea"/>
                <a:cs typeface="+mn-cs"/>
              </a:rPr>
              <a:t>Colorado</a:t>
            </a:r>
          </a:p>
          <a:p>
            <a:pPr marL="621792" marR="0" lvl="1" indent="-228600" algn="l" defTabSz="914400" rtl="0" eaLnBrk="1" fontAlgn="auto" latinLnBrk="0" hangingPunct="1">
              <a:lnSpc>
                <a:spcPct val="100000"/>
              </a:lnSpc>
              <a:spcBef>
                <a:spcPts val="324"/>
              </a:spcBef>
              <a:spcAft>
                <a:spcPts val="0"/>
              </a:spcAft>
              <a:buClr>
                <a:schemeClr val="accent1"/>
              </a:buClr>
              <a:buSzTx/>
              <a:buFont typeface="Verdana"/>
              <a:buChar char="◦"/>
              <a:tabLst/>
              <a:defRPr/>
            </a:pPr>
            <a:r>
              <a:rPr kumimoji="0" lang="en-US" sz="2200" b="0" i="0" u="none" strike="noStrike" kern="1200" cap="none" spc="0" normalizeH="0" baseline="0" noProof="0" dirty="0" smtClean="0">
                <a:ln>
                  <a:noFill/>
                </a:ln>
                <a:solidFill>
                  <a:schemeClr val="tx1"/>
                </a:solidFill>
                <a:effectLst/>
                <a:uLnTx/>
                <a:uFillTx/>
                <a:latin typeface="+mn-lt"/>
                <a:ea typeface="+mn-ea"/>
                <a:cs typeface="+mn-cs"/>
              </a:rPr>
              <a:t>Delaware</a:t>
            </a:r>
          </a:p>
          <a:p>
            <a:pPr marL="621792" marR="0" lvl="1" indent="-228600" algn="l" defTabSz="914400" rtl="0" eaLnBrk="1" fontAlgn="auto" latinLnBrk="0" hangingPunct="1">
              <a:lnSpc>
                <a:spcPct val="100000"/>
              </a:lnSpc>
              <a:spcBef>
                <a:spcPts val="324"/>
              </a:spcBef>
              <a:spcAft>
                <a:spcPts val="0"/>
              </a:spcAft>
              <a:buClr>
                <a:schemeClr val="accent1"/>
              </a:buClr>
              <a:buSzTx/>
              <a:buFont typeface="Verdana"/>
              <a:buChar char="◦"/>
              <a:tabLst/>
              <a:defRPr/>
            </a:pPr>
            <a:r>
              <a:rPr kumimoji="0" lang="en-US" sz="2200" b="0" i="0" strike="noStrike" kern="1200" cap="none" spc="0" normalizeH="0" baseline="0" noProof="0" dirty="0" smtClean="0">
                <a:ln>
                  <a:noFill/>
                </a:ln>
                <a:solidFill>
                  <a:schemeClr val="tx1"/>
                </a:solidFill>
                <a:effectLst/>
                <a:uLnTx/>
                <a:uFillTx/>
                <a:latin typeface="+mn-lt"/>
                <a:ea typeface="+mn-ea"/>
                <a:cs typeface="+mn-cs"/>
              </a:rPr>
              <a:t>Kentucky</a:t>
            </a:r>
          </a:p>
          <a:p>
            <a:pPr marL="621792" marR="0" lvl="1" indent="-228600" algn="l" defTabSz="914400" rtl="0" eaLnBrk="1" fontAlgn="auto" latinLnBrk="0" hangingPunct="1">
              <a:lnSpc>
                <a:spcPct val="100000"/>
              </a:lnSpc>
              <a:spcBef>
                <a:spcPts val="324"/>
              </a:spcBef>
              <a:spcAft>
                <a:spcPts val="0"/>
              </a:spcAft>
              <a:buClr>
                <a:schemeClr val="accent1"/>
              </a:buClr>
              <a:buSzTx/>
              <a:buFont typeface="Verdana"/>
              <a:buChar char="◦"/>
              <a:tabLst/>
              <a:defRPr/>
            </a:pPr>
            <a:r>
              <a:rPr kumimoji="0" lang="en-US" sz="2200" b="0" i="0" u="none" strike="noStrike" kern="1200" cap="none" spc="0" normalizeH="0" baseline="0" noProof="0" dirty="0" smtClean="0">
                <a:ln>
                  <a:noFill/>
                </a:ln>
                <a:solidFill>
                  <a:schemeClr val="tx1"/>
                </a:solidFill>
                <a:effectLst/>
                <a:uLnTx/>
                <a:uFillTx/>
                <a:latin typeface="+mn-lt"/>
                <a:ea typeface="+mn-ea"/>
                <a:cs typeface="+mn-cs"/>
              </a:rPr>
              <a:t>Mississippi</a:t>
            </a:r>
          </a:p>
          <a:p>
            <a:pPr marL="621792" marR="0" lvl="1" indent="-228600" algn="l" defTabSz="914400" rtl="0" eaLnBrk="1" fontAlgn="auto" latinLnBrk="0" hangingPunct="1">
              <a:lnSpc>
                <a:spcPct val="100000"/>
              </a:lnSpc>
              <a:spcBef>
                <a:spcPts val="324"/>
              </a:spcBef>
              <a:spcAft>
                <a:spcPts val="0"/>
              </a:spcAft>
              <a:buClr>
                <a:schemeClr val="accent1"/>
              </a:buClr>
              <a:buSzTx/>
              <a:buFont typeface="Verdana"/>
              <a:buChar char="◦"/>
              <a:tabLst/>
              <a:defRPr/>
            </a:pPr>
            <a:r>
              <a:rPr lang="en-US" sz="2200" dirty="0" smtClean="0">
                <a:latin typeface="+mn-lt"/>
              </a:rPr>
              <a:t>New Jersey</a:t>
            </a:r>
            <a:endParaRPr kumimoji="0" lang="en-US" sz="2200" b="0" i="0" u="none" strike="noStrike" kern="1200" cap="none" spc="0" normalizeH="0" baseline="0" noProof="0" dirty="0" smtClean="0">
              <a:ln>
                <a:noFill/>
              </a:ln>
              <a:solidFill>
                <a:schemeClr val="tx1"/>
              </a:solidFill>
              <a:effectLst/>
              <a:uLnTx/>
              <a:uFillTx/>
              <a:latin typeface="+mn-lt"/>
              <a:ea typeface="+mn-ea"/>
              <a:cs typeface="+mn-cs"/>
            </a:endParaRPr>
          </a:p>
          <a:p>
            <a:pPr marL="621792" marR="0" lvl="1" indent="-228600" algn="l" defTabSz="914400" rtl="0" eaLnBrk="1" fontAlgn="auto" latinLnBrk="0" hangingPunct="1">
              <a:lnSpc>
                <a:spcPct val="100000"/>
              </a:lnSpc>
              <a:spcBef>
                <a:spcPts val="324"/>
              </a:spcBef>
              <a:spcAft>
                <a:spcPts val="0"/>
              </a:spcAft>
              <a:buClr>
                <a:schemeClr val="accent1"/>
              </a:buClr>
              <a:buSzTx/>
              <a:buFont typeface="Verdana"/>
              <a:buChar char="◦"/>
              <a:tabLst/>
              <a:defRPr/>
            </a:pPr>
            <a:r>
              <a:rPr kumimoji="0" lang="en-US" sz="2200" b="0" i="0" u="none" strike="noStrike" kern="1200" cap="none" spc="0" normalizeH="0" baseline="0" noProof="0" dirty="0" smtClean="0">
                <a:ln>
                  <a:noFill/>
                </a:ln>
                <a:solidFill>
                  <a:schemeClr val="tx1"/>
                </a:solidFill>
                <a:effectLst/>
                <a:uLnTx/>
                <a:uFillTx/>
                <a:latin typeface="+mn-lt"/>
                <a:ea typeface="+mn-ea"/>
                <a:cs typeface="+mn-cs"/>
              </a:rPr>
              <a:t>North Dakota</a:t>
            </a:r>
          </a:p>
          <a:p>
            <a:pPr marL="621792" marR="0" lvl="1" indent="-228600" algn="l" defTabSz="914400" rtl="0" eaLnBrk="1" fontAlgn="auto" latinLnBrk="0" hangingPunct="1">
              <a:lnSpc>
                <a:spcPct val="100000"/>
              </a:lnSpc>
              <a:spcBef>
                <a:spcPts val="324"/>
              </a:spcBef>
              <a:spcAft>
                <a:spcPts val="0"/>
              </a:spcAft>
              <a:buClr>
                <a:schemeClr val="accent1"/>
              </a:buClr>
              <a:buSzTx/>
              <a:buFont typeface="Verdana"/>
              <a:buChar char="◦"/>
              <a:tabLst/>
              <a:defRPr/>
            </a:pPr>
            <a:r>
              <a:rPr lang="en-US" sz="2200" dirty="0" smtClean="0">
                <a:latin typeface="+mn-lt"/>
              </a:rPr>
              <a:t>Ohio</a:t>
            </a:r>
          </a:p>
          <a:p>
            <a:pPr marL="621792" marR="0" lvl="1" indent="-228600" algn="l" defTabSz="914400" rtl="0" eaLnBrk="1" fontAlgn="auto" latinLnBrk="0" hangingPunct="1">
              <a:lnSpc>
                <a:spcPct val="100000"/>
              </a:lnSpc>
              <a:spcBef>
                <a:spcPts val="324"/>
              </a:spcBef>
              <a:spcAft>
                <a:spcPts val="0"/>
              </a:spcAft>
              <a:buClr>
                <a:schemeClr val="accent1"/>
              </a:buClr>
              <a:buSzTx/>
              <a:buFont typeface="Verdana"/>
              <a:buChar char="◦"/>
              <a:tabLst/>
              <a:defRPr/>
            </a:pPr>
            <a:r>
              <a:rPr kumimoji="0" lang="en-US" sz="2200" b="0" i="0" u="none" strike="noStrike" kern="1200" cap="none" spc="0" normalizeH="0" baseline="0" noProof="0" dirty="0" smtClean="0">
                <a:ln>
                  <a:noFill/>
                </a:ln>
                <a:solidFill>
                  <a:schemeClr val="tx1"/>
                </a:solidFill>
                <a:effectLst/>
                <a:uLnTx/>
                <a:uFillTx/>
                <a:latin typeface="+mn-lt"/>
                <a:ea typeface="+mn-ea"/>
                <a:cs typeface="+mn-cs"/>
              </a:rPr>
              <a:t>Oklahoma</a:t>
            </a:r>
          </a:p>
          <a:p>
            <a:pPr marL="621792" marR="0" lvl="1" indent="-228600" algn="l" defTabSz="914400" rtl="0" eaLnBrk="1" fontAlgn="auto" latinLnBrk="0" hangingPunct="1">
              <a:lnSpc>
                <a:spcPct val="100000"/>
              </a:lnSpc>
              <a:spcBef>
                <a:spcPts val="324"/>
              </a:spcBef>
              <a:spcAft>
                <a:spcPts val="0"/>
              </a:spcAft>
              <a:buClr>
                <a:schemeClr val="accent1"/>
              </a:buClr>
              <a:buSzTx/>
              <a:buFont typeface="Verdana"/>
              <a:buChar char="◦"/>
              <a:tabLst/>
              <a:defRPr/>
            </a:pPr>
            <a:r>
              <a:rPr lang="en-US" sz="2200" dirty="0" smtClean="0">
                <a:latin typeface="+mn-lt"/>
              </a:rPr>
              <a:t>Pennsylvania</a:t>
            </a:r>
          </a:p>
          <a:p>
            <a:pPr marL="621792" marR="0" lvl="1" indent="-228600" algn="l" defTabSz="914400" rtl="0" eaLnBrk="1" fontAlgn="auto" latinLnBrk="0" hangingPunct="1">
              <a:lnSpc>
                <a:spcPct val="100000"/>
              </a:lnSpc>
              <a:spcBef>
                <a:spcPts val="324"/>
              </a:spcBef>
              <a:spcAft>
                <a:spcPts val="0"/>
              </a:spcAft>
              <a:buClr>
                <a:schemeClr val="accent1"/>
              </a:buClr>
              <a:buSzTx/>
              <a:buFont typeface="Verdana"/>
              <a:buChar char="◦"/>
              <a:tabLst/>
              <a:defRPr/>
            </a:pPr>
            <a:r>
              <a:rPr kumimoji="0" lang="en-US" sz="2200" b="0" i="0" u="none" strike="noStrike" kern="1200" cap="none" spc="0" normalizeH="0" baseline="0" noProof="0" dirty="0" smtClean="0">
                <a:ln>
                  <a:noFill/>
                </a:ln>
                <a:solidFill>
                  <a:schemeClr val="tx1"/>
                </a:solidFill>
                <a:effectLst/>
                <a:uLnTx/>
                <a:uFillTx/>
                <a:latin typeface="+mn-lt"/>
                <a:ea typeface="+mn-ea"/>
                <a:cs typeface="+mn-cs"/>
              </a:rPr>
              <a:t>South Carolina</a:t>
            </a:r>
          </a:p>
          <a:p>
            <a:pPr marL="365760" marR="0" lvl="0" indent="-256032" algn="l" defTabSz="914400" rtl="0" eaLnBrk="1" fontAlgn="auto" latinLnBrk="0" hangingPunct="1">
              <a:lnSpc>
                <a:spcPct val="100000"/>
              </a:lnSpc>
              <a:spcBef>
                <a:spcPts val="400"/>
              </a:spcBef>
              <a:spcAft>
                <a:spcPts val="0"/>
              </a:spcAft>
              <a:buClr>
                <a:schemeClr val="accent1"/>
              </a:buClr>
              <a:buSzPct val="68000"/>
              <a:buFont typeface="Wingdings 3"/>
              <a:buNone/>
              <a:tabLst/>
              <a:defRPr/>
            </a:pPr>
            <a:endParaRPr kumimoji="0" lang="en-US" sz="2700" b="0" i="0" u="none" strike="noStrike" kern="1200" cap="none" spc="0" normalizeH="0" baseline="0" noProof="0" dirty="0">
              <a:ln>
                <a:noFill/>
              </a:ln>
              <a:solidFill>
                <a:schemeClr val="tx1"/>
              </a:solidFill>
              <a:effectLst/>
              <a:uLnTx/>
              <a:uFillTx/>
              <a:latin typeface="+mn-lt"/>
              <a:ea typeface="+mn-ea"/>
              <a:cs typeface="+mn-cs"/>
            </a:endParaRPr>
          </a:p>
        </p:txBody>
      </p:sp>
      <p:sp>
        <p:nvSpPr>
          <p:cNvPr id="9" name="Rounded Rectangle 8">
            <a:hlinkClick r:id="rId3" action="ppaction://hlinksldjump"/>
          </p:cNvPr>
          <p:cNvSpPr/>
          <p:nvPr/>
        </p:nvSpPr>
        <p:spPr>
          <a:xfrm>
            <a:off x="0" y="5943600"/>
            <a:ext cx="1828800" cy="1066800"/>
          </a:xfrm>
          <a:prstGeom prst="roundRect">
            <a:avLst/>
          </a:prstGeom>
          <a:solidFill>
            <a:schemeClr val="bg1">
              <a:alpha val="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TextBox 7">
            <a:hlinkClick r:id="rId4" action="ppaction://hlinksldjump"/>
          </p:cNvPr>
          <p:cNvSpPr txBox="1"/>
          <p:nvPr/>
        </p:nvSpPr>
        <p:spPr>
          <a:xfrm>
            <a:off x="7696200" y="5943600"/>
            <a:ext cx="1447800" cy="369332"/>
          </a:xfrm>
          <a:prstGeom prst="rect">
            <a:avLst/>
          </a:prstGeom>
          <a:noFill/>
        </p:spPr>
        <p:txBody>
          <a:bodyPr wrap="square" rtlCol="0">
            <a:spAutoFit/>
          </a:bodyPr>
          <a:lstStyle/>
          <a:p>
            <a:endParaRPr lang="en-US" dirty="0"/>
          </a:p>
        </p:txBody>
      </p:sp>
      <p:sp>
        <p:nvSpPr>
          <p:cNvPr id="10" name="Action Button: Back or Previous 9">
            <a:hlinkClick r:id="rId4" action="ppaction://hlinksldjump" highlightClick="1"/>
          </p:cNvPr>
          <p:cNvSpPr/>
          <p:nvPr/>
        </p:nvSpPr>
        <p:spPr>
          <a:xfrm>
            <a:off x="8305800" y="6019800"/>
            <a:ext cx="533400" cy="533400"/>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7" end="7"/>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
                                            <p:txEl>
                                              <p:pRg st="9" end="9"/>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
                                            <p:txEl>
                                              <p:pRg st="10" end="10"/>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3">
                                            <p:txEl>
                                              <p:pRg st="11" end="11"/>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3">
                                            <p:txEl>
                                              <p:pRg st="12" end="12"/>
                                            </p:txEl>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3">
                                            <p:txEl>
                                              <p:pRg st="13" end="13"/>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7"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524000"/>
            <a:ext cx="4495800" cy="5029200"/>
          </a:xfrm>
          <a:noFill/>
        </p:spPr>
        <p:txBody>
          <a:bodyPr>
            <a:normAutofit fontScale="70000" lnSpcReduction="20000"/>
          </a:bodyPr>
          <a:lstStyle/>
          <a:p>
            <a:r>
              <a:rPr lang="en-US" sz="3100" b="1" dirty="0" smtClean="0"/>
              <a:t>17 Governing States</a:t>
            </a:r>
          </a:p>
          <a:p>
            <a:pPr lvl="1"/>
            <a:r>
              <a:rPr lang="en-US" dirty="0" smtClean="0"/>
              <a:t>Connecticut</a:t>
            </a:r>
          </a:p>
          <a:p>
            <a:pPr lvl="1"/>
            <a:r>
              <a:rPr lang="en-US" dirty="0" smtClean="0"/>
              <a:t>Hawaii</a:t>
            </a:r>
          </a:p>
          <a:p>
            <a:pPr lvl="1"/>
            <a:r>
              <a:rPr lang="en-US" dirty="0" smtClean="0"/>
              <a:t>Idaho</a:t>
            </a:r>
          </a:p>
          <a:p>
            <a:pPr lvl="1"/>
            <a:r>
              <a:rPr lang="en-US" dirty="0" smtClean="0"/>
              <a:t>Kansas</a:t>
            </a:r>
          </a:p>
          <a:p>
            <a:pPr lvl="1"/>
            <a:r>
              <a:rPr lang="en-US" dirty="0" smtClean="0"/>
              <a:t>Maine</a:t>
            </a:r>
          </a:p>
          <a:p>
            <a:pPr lvl="1"/>
            <a:r>
              <a:rPr lang="en-US" dirty="0" smtClean="0"/>
              <a:t>Michigan</a:t>
            </a:r>
          </a:p>
          <a:p>
            <a:pPr lvl="1"/>
            <a:r>
              <a:rPr lang="en-US" dirty="0" smtClean="0"/>
              <a:t>Missouri</a:t>
            </a:r>
          </a:p>
          <a:p>
            <a:pPr lvl="1"/>
            <a:r>
              <a:rPr lang="en-US" dirty="0" smtClean="0"/>
              <a:t>Montana</a:t>
            </a:r>
          </a:p>
          <a:p>
            <a:pPr lvl="1"/>
            <a:r>
              <a:rPr lang="en-US" dirty="0" smtClean="0"/>
              <a:t>Nevada</a:t>
            </a:r>
          </a:p>
          <a:p>
            <a:pPr lvl="1"/>
            <a:r>
              <a:rPr lang="en-US" dirty="0" smtClean="0"/>
              <a:t>New Mexico</a:t>
            </a:r>
          </a:p>
          <a:p>
            <a:pPr lvl="1"/>
            <a:r>
              <a:rPr lang="en-US" dirty="0" smtClean="0"/>
              <a:t>North Carolina</a:t>
            </a:r>
          </a:p>
          <a:p>
            <a:pPr lvl="1"/>
            <a:r>
              <a:rPr lang="en-US" dirty="0" smtClean="0"/>
              <a:t>Oregon</a:t>
            </a:r>
          </a:p>
          <a:p>
            <a:pPr lvl="1"/>
            <a:r>
              <a:rPr lang="en-US" dirty="0" smtClean="0"/>
              <a:t>Utah</a:t>
            </a:r>
          </a:p>
          <a:p>
            <a:pPr lvl="1"/>
            <a:r>
              <a:rPr lang="en-US" dirty="0" smtClean="0"/>
              <a:t>Vermont</a:t>
            </a:r>
          </a:p>
          <a:p>
            <a:pPr lvl="1"/>
            <a:r>
              <a:rPr lang="en-US" dirty="0" smtClean="0"/>
              <a:t>Washington </a:t>
            </a:r>
            <a:r>
              <a:rPr lang="en-US" i="1" dirty="0" smtClean="0"/>
              <a:t>(lead state)</a:t>
            </a:r>
          </a:p>
          <a:p>
            <a:pPr lvl="1"/>
            <a:r>
              <a:rPr lang="en-US" dirty="0" smtClean="0"/>
              <a:t>West Virginia</a:t>
            </a:r>
          </a:p>
          <a:p>
            <a:pPr lvl="1"/>
            <a:r>
              <a:rPr lang="en-US" dirty="0" smtClean="0"/>
              <a:t>Wisconsin</a:t>
            </a:r>
          </a:p>
          <a:p>
            <a:pPr lvl="1"/>
            <a:endParaRPr lang="en-US" dirty="0" smtClean="0"/>
          </a:p>
          <a:p>
            <a:pPr>
              <a:buNone/>
            </a:pPr>
            <a:endParaRPr lang="en-US" dirty="0"/>
          </a:p>
        </p:txBody>
      </p:sp>
      <p:sp>
        <p:nvSpPr>
          <p:cNvPr id="2" name="Title 1"/>
          <p:cNvSpPr>
            <a:spLocks noGrp="1"/>
          </p:cNvSpPr>
          <p:nvPr>
            <p:ph type="title"/>
          </p:nvPr>
        </p:nvSpPr>
        <p:spPr/>
        <p:txBody>
          <a:bodyPr>
            <a:normAutofit fontScale="90000"/>
          </a:bodyPr>
          <a:lstStyle/>
          <a:p>
            <a:r>
              <a:rPr lang="en-US" dirty="0" smtClean="0"/>
              <a:t>SMARTER Balanced Assessment States</a:t>
            </a:r>
            <a:endParaRPr lang="en-US" dirty="0"/>
          </a:p>
        </p:txBody>
      </p:sp>
      <p:sp>
        <p:nvSpPr>
          <p:cNvPr id="7" name="Content Placeholder 2"/>
          <p:cNvSpPr txBox="1">
            <a:spLocks/>
          </p:cNvSpPr>
          <p:nvPr/>
        </p:nvSpPr>
        <p:spPr>
          <a:xfrm>
            <a:off x="4191000" y="1447800"/>
            <a:ext cx="4495800" cy="5410200"/>
          </a:xfrm>
          <a:prstGeom prst="rect">
            <a:avLst/>
          </a:prstGeom>
        </p:spPr>
        <p:txBody>
          <a:bodyPr vert="horz">
            <a:normAutofit fontScale="92500" lnSpcReduction="10000"/>
          </a:bodyPr>
          <a:lstStyle/>
          <a:p>
            <a:pPr marL="365760" marR="0" lvl="0" indent="-256032" algn="l" defTabSz="914400" rtl="0" eaLnBrk="1" fontAlgn="auto" latinLnBrk="0" hangingPunct="1">
              <a:lnSpc>
                <a:spcPct val="100000"/>
              </a:lnSpc>
              <a:spcBef>
                <a:spcPts val="400"/>
              </a:spcBef>
              <a:spcAft>
                <a:spcPts val="0"/>
              </a:spcAft>
              <a:buClr>
                <a:schemeClr val="accent1"/>
              </a:buClr>
              <a:buSzPct val="68000"/>
              <a:buFont typeface="Wingdings 3"/>
              <a:buChar char=""/>
              <a:tabLst/>
              <a:defRPr/>
            </a:pPr>
            <a:r>
              <a:rPr kumimoji="0" lang="en-US" sz="2700" b="1" i="0" u="none" strike="noStrike" kern="1200" cap="none" spc="0" normalizeH="0" baseline="0" noProof="0" dirty="0" smtClean="0">
                <a:ln>
                  <a:noFill/>
                </a:ln>
                <a:solidFill>
                  <a:schemeClr val="tx1"/>
                </a:solidFill>
                <a:effectLst/>
                <a:uLnTx/>
                <a:uFillTx/>
                <a:latin typeface="+mn-lt"/>
                <a:ea typeface="+mn-ea"/>
                <a:cs typeface="+mn-cs"/>
              </a:rPr>
              <a:t>14 </a:t>
            </a:r>
            <a:r>
              <a:rPr lang="en-US" sz="2700" b="1" noProof="0" dirty="0" smtClean="0">
                <a:latin typeface="+mn-lt"/>
              </a:rPr>
              <a:t>Advisory</a:t>
            </a:r>
            <a:r>
              <a:rPr kumimoji="0" lang="en-US" sz="2700" b="1" i="0" u="none" strike="noStrike" kern="1200" cap="none" spc="0" normalizeH="0" baseline="0" noProof="0" dirty="0" smtClean="0">
                <a:ln>
                  <a:noFill/>
                </a:ln>
                <a:solidFill>
                  <a:schemeClr val="tx1"/>
                </a:solidFill>
                <a:effectLst/>
                <a:uLnTx/>
                <a:uFillTx/>
                <a:latin typeface="+mn-lt"/>
                <a:ea typeface="+mn-ea"/>
                <a:cs typeface="+mn-cs"/>
              </a:rPr>
              <a:t> States</a:t>
            </a:r>
          </a:p>
          <a:p>
            <a:pPr marL="621792" marR="0" lvl="1" indent="-228600" algn="l" defTabSz="914400" rtl="0" eaLnBrk="1" fontAlgn="auto" latinLnBrk="0" hangingPunct="1">
              <a:lnSpc>
                <a:spcPct val="100000"/>
              </a:lnSpc>
              <a:spcBef>
                <a:spcPts val="324"/>
              </a:spcBef>
              <a:spcAft>
                <a:spcPts val="0"/>
              </a:spcAft>
              <a:buClr>
                <a:schemeClr val="accent1"/>
              </a:buClr>
              <a:buSzTx/>
              <a:buFont typeface="Verdana"/>
              <a:buChar char="◦"/>
              <a:tabLst/>
              <a:defRPr/>
            </a:pPr>
            <a:r>
              <a:rPr kumimoji="0" lang="en-US" sz="2300" b="0" i="0" u="none" strike="noStrike" kern="1200" cap="none" spc="0" normalizeH="0" baseline="0" noProof="0" dirty="0" smtClean="0">
                <a:ln>
                  <a:noFill/>
                </a:ln>
                <a:solidFill>
                  <a:schemeClr val="tx1"/>
                </a:solidFill>
                <a:effectLst/>
                <a:uLnTx/>
                <a:uFillTx/>
                <a:latin typeface="+mn-lt"/>
                <a:ea typeface="+mn-ea"/>
                <a:cs typeface="+mn-cs"/>
              </a:rPr>
              <a:t>Alabama</a:t>
            </a:r>
          </a:p>
          <a:p>
            <a:pPr marL="621792" marR="0" lvl="1" indent="-228600" algn="l" defTabSz="914400" rtl="0" eaLnBrk="1" fontAlgn="auto" latinLnBrk="0" hangingPunct="1">
              <a:lnSpc>
                <a:spcPct val="100000"/>
              </a:lnSpc>
              <a:spcBef>
                <a:spcPts val="324"/>
              </a:spcBef>
              <a:spcAft>
                <a:spcPts val="0"/>
              </a:spcAft>
              <a:buClr>
                <a:schemeClr val="accent1"/>
              </a:buClr>
              <a:buSzTx/>
              <a:buFont typeface="Verdana"/>
              <a:buChar char="◦"/>
              <a:tabLst/>
              <a:defRPr/>
            </a:pPr>
            <a:r>
              <a:rPr kumimoji="0" lang="en-US" sz="2300" b="0" i="0" u="none" strike="noStrike" kern="1200" cap="none" spc="0" normalizeH="0" baseline="0" noProof="0" dirty="0" smtClean="0">
                <a:ln>
                  <a:noFill/>
                </a:ln>
                <a:solidFill>
                  <a:schemeClr val="tx1"/>
                </a:solidFill>
                <a:effectLst/>
                <a:uLnTx/>
                <a:uFillTx/>
                <a:latin typeface="+mn-lt"/>
                <a:ea typeface="+mn-ea"/>
                <a:cs typeface="+mn-cs"/>
              </a:rPr>
              <a:t>Colorado</a:t>
            </a:r>
          </a:p>
          <a:p>
            <a:pPr marL="621792" marR="0" lvl="1" indent="-228600" algn="l" defTabSz="914400" rtl="0" eaLnBrk="1" fontAlgn="auto" latinLnBrk="0" hangingPunct="1">
              <a:lnSpc>
                <a:spcPct val="100000"/>
              </a:lnSpc>
              <a:spcBef>
                <a:spcPts val="324"/>
              </a:spcBef>
              <a:spcAft>
                <a:spcPts val="0"/>
              </a:spcAft>
              <a:buClr>
                <a:schemeClr val="accent1"/>
              </a:buClr>
              <a:buSzTx/>
              <a:buFont typeface="Verdana"/>
              <a:buChar char="◦"/>
              <a:tabLst/>
              <a:defRPr/>
            </a:pPr>
            <a:r>
              <a:rPr kumimoji="0" lang="en-US" sz="2300" b="0" i="0" u="none" strike="noStrike" kern="1200" cap="none" spc="0" normalizeH="0" baseline="0" noProof="0" dirty="0" smtClean="0">
                <a:ln>
                  <a:noFill/>
                </a:ln>
                <a:solidFill>
                  <a:schemeClr val="tx1"/>
                </a:solidFill>
                <a:effectLst/>
                <a:uLnTx/>
                <a:uFillTx/>
                <a:latin typeface="+mn-lt"/>
                <a:ea typeface="+mn-ea"/>
                <a:cs typeface="+mn-cs"/>
              </a:rPr>
              <a:t>Delaware</a:t>
            </a:r>
          </a:p>
          <a:p>
            <a:pPr marL="621792" marR="0" lvl="1" indent="-228600" algn="l" defTabSz="914400" rtl="0" eaLnBrk="1" fontAlgn="auto" latinLnBrk="0" hangingPunct="1">
              <a:lnSpc>
                <a:spcPct val="100000"/>
              </a:lnSpc>
              <a:spcBef>
                <a:spcPts val="324"/>
              </a:spcBef>
              <a:spcAft>
                <a:spcPts val="0"/>
              </a:spcAft>
              <a:buClr>
                <a:schemeClr val="accent1"/>
              </a:buClr>
              <a:buSzTx/>
              <a:buFont typeface="Verdana"/>
              <a:buChar char="◦"/>
              <a:tabLst/>
              <a:defRPr/>
            </a:pPr>
            <a:r>
              <a:rPr lang="en-US" sz="2300" dirty="0" smtClean="0">
                <a:latin typeface="+mn-lt"/>
              </a:rPr>
              <a:t>Iowa</a:t>
            </a:r>
            <a:endParaRPr kumimoji="0" lang="en-US" sz="2300" b="0" i="0" u="none" strike="noStrike" kern="1200" cap="none" spc="0" normalizeH="0" baseline="0" noProof="0" dirty="0" smtClean="0">
              <a:ln>
                <a:noFill/>
              </a:ln>
              <a:solidFill>
                <a:schemeClr val="tx1"/>
              </a:solidFill>
              <a:effectLst/>
              <a:uLnTx/>
              <a:uFillTx/>
              <a:latin typeface="+mn-lt"/>
              <a:ea typeface="+mn-ea"/>
              <a:cs typeface="+mn-cs"/>
            </a:endParaRPr>
          </a:p>
          <a:p>
            <a:pPr marL="621792" marR="0" lvl="1" indent="-228600" algn="l" defTabSz="914400" rtl="0" eaLnBrk="1" fontAlgn="auto" latinLnBrk="0" hangingPunct="1">
              <a:lnSpc>
                <a:spcPct val="100000"/>
              </a:lnSpc>
              <a:spcBef>
                <a:spcPts val="324"/>
              </a:spcBef>
              <a:spcAft>
                <a:spcPts val="0"/>
              </a:spcAft>
              <a:buClr>
                <a:schemeClr val="accent1"/>
              </a:buClr>
              <a:buSzTx/>
              <a:buFont typeface="Verdana"/>
              <a:buChar char="◦"/>
              <a:tabLst/>
              <a:defRPr/>
            </a:pPr>
            <a:r>
              <a:rPr kumimoji="0" lang="en-US" sz="2300" b="0" i="0" u="none" strike="noStrike" kern="1200" cap="none" spc="0" normalizeH="0" baseline="0" noProof="0" dirty="0" smtClean="0">
                <a:ln>
                  <a:noFill/>
                </a:ln>
                <a:solidFill>
                  <a:schemeClr val="tx1"/>
                </a:solidFill>
                <a:effectLst/>
                <a:uLnTx/>
                <a:uFillTx/>
                <a:latin typeface="+mn-lt"/>
                <a:ea typeface="+mn-ea"/>
                <a:cs typeface="+mn-cs"/>
              </a:rPr>
              <a:t>Kentucky</a:t>
            </a:r>
          </a:p>
          <a:p>
            <a:pPr marL="621792" marR="0" lvl="1" indent="-228600" algn="l" defTabSz="914400" rtl="0" eaLnBrk="1" fontAlgn="auto" latinLnBrk="0" hangingPunct="1">
              <a:lnSpc>
                <a:spcPct val="100000"/>
              </a:lnSpc>
              <a:spcBef>
                <a:spcPts val="324"/>
              </a:spcBef>
              <a:spcAft>
                <a:spcPts val="0"/>
              </a:spcAft>
              <a:buClr>
                <a:schemeClr val="accent1"/>
              </a:buClr>
              <a:buSzTx/>
              <a:buFont typeface="Verdana"/>
              <a:buChar char="◦"/>
              <a:tabLst/>
              <a:defRPr/>
            </a:pPr>
            <a:r>
              <a:rPr lang="en-US" sz="2300" dirty="0" smtClean="0">
                <a:latin typeface="+mn-lt"/>
              </a:rPr>
              <a:t>New Hampshire</a:t>
            </a:r>
          </a:p>
          <a:p>
            <a:pPr marL="621792" marR="0" lvl="1" indent="-228600" algn="l" defTabSz="914400" rtl="0" eaLnBrk="1" fontAlgn="auto" latinLnBrk="0" hangingPunct="1">
              <a:lnSpc>
                <a:spcPct val="100000"/>
              </a:lnSpc>
              <a:spcBef>
                <a:spcPts val="324"/>
              </a:spcBef>
              <a:spcAft>
                <a:spcPts val="0"/>
              </a:spcAft>
              <a:buClr>
                <a:schemeClr val="accent1"/>
              </a:buClr>
              <a:buSzTx/>
              <a:buFont typeface="Verdana"/>
              <a:buChar char="◦"/>
              <a:tabLst/>
              <a:defRPr/>
            </a:pPr>
            <a:r>
              <a:rPr kumimoji="0" lang="en-US" sz="2300" b="0" i="0" u="none" strike="noStrike" kern="1200" cap="none" spc="0" normalizeH="0" baseline="0" noProof="0" dirty="0" smtClean="0">
                <a:ln>
                  <a:noFill/>
                </a:ln>
                <a:solidFill>
                  <a:schemeClr val="tx1"/>
                </a:solidFill>
                <a:effectLst/>
                <a:uLnTx/>
                <a:uFillTx/>
                <a:latin typeface="+mn-lt"/>
                <a:ea typeface="+mn-ea"/>
                <a:cs typeface="+mn-cs"/>
              </a:rPr>
              <a:t>New Jersey</a:t>
            </a:r>
          </a:p>
          <a:p>
            <a:pPr marL="621792" marR="0" lvl="1" indent="-228600" algn="l" defTabSz="914400" rtl="0" eaLnBrk="1" fontAlgn="auto" latinLnBrk="0" hangingPunct="1">
              <a:lnSpc>
                <a:spcPct val="100000"/>
              </a:lnSpc>
              <a:spcBef>
                <a:spcPts val="324"/>
              </a:spcBef>
              <a:spcAft>
                <a:spcPts val="0"/>
              </a:spcAft>
              <a:buClr>
                <a:schemeClr val="accent1"/>
              </a:buClr>
              <a:buSzTx/>
              <a:buFont typeface="Verdana"/>
              <a:buChar char="◦"/>
              <a:tabLst/>
              <a:defRPr/>
            </a:pPr>
            <a:r>
              <a:rPr kumimoji="0" lang="en-US" sz="2300" b="0" i="0" u="none" strike="noStrike" kern="1200" cap="none" spc="0" normalizeH="0" baseline="0" noProof="0" dirty="0" smtClean="0">
                <a:ln>
                  <a:noFill/>
                </a:ln>
                <a:solidFill>
                  <a:schemeClr val="tx1"/>
                </a:solidFill>
                <a:effectLst/>
                <a:uLnTx/>
                <a:uFillTx/>
                <a:latin typeface="+mn-lt"/>
                <a:ea typeface="+mn-ea"/>
                <a:cs typeface="+mn-cs"/>
              </a:rPr>
              <a:t>North Dakota</a:t>
            </a:r>
          </a:p>
          <a:p>
            <a:pPr marL="621792" marR="0" lvl="1" indent="-228600" algn="l" defTabSz="914400" rtl="0" eaLnBrk="1" fontAlgn="auto" latinLnBrk="0" hangingPunct="1">
              <a:lnSpc>
                <a:spcPct val="100000"/>
              </a:lnSpc>
              <a:spcBef>
                <a:spcPts val="324"/>
              </a:spcBef>
              <a:spcAft>
                <a:spcPts val="0"/>
              </a:spcAft>
              <a:buClr>
                <a:schemeClr val="accent1"/>
              </a:buClr>
              <a:buSzTx/>
              <a:buFont typeface="Verdana"/>
              <a:buChar char="◦"/>
              <a:tabLst/>
              <a:defRPr/>
            </a:pPr>
            <a:r>
              <a:rPr lang="en-US" sz="2300" dirty="0" smtClean="0">
                <a:latin typeface="+mn-lt"/>
              </a:rPr>
              <a:t>Ohio</a:t>
            </a:r>
          </a:p>
          <a:p>
            <a:pPr marL="621792" marR="0" lvl="1" indent="-228600" algn="l" defTabSz="914400" rtl="0" eaLnBrk="1" fontAlgn="auto" latinLnBrk="0" hangingPunct="1">
              <a:lnSpc>
                <a:spcPct val="100000"/>
              </a:lnSpc>
              <a:spcBef>
                <a:spcPts val="324"/>
              </a:spcBef>
              <a:spcAft>
                <a:spcPts val="0"/>
              </a:spcAft>
              <a:buClr>
                <a:schemeClr val="accent1"/>
              </a:buClr>
              <a:buSzTx/>
              <a:buFont typeface="Verdana"/>
              <a:buChar char="◦"/>
              <a:tabLst/>
              <a:defRPr/>
            </a:pPr>
            <a:r>
              <a:rPr kumimoji="0" lang="en-US" sz="2300" b="0" i="0" u="none" strike="noStrike" kern="1200" cap="none" spc="0" normalizeH="0" baseline="0" noProof="0" dirty="0" smtClean="0">
                <a:ln>
                  <a:noFill/>
                </a:ln>
                <a:solidFill>
                  <a:schemeClr val="tx1"/>
                </a:solidFill>
                <a:effectLst/>
                <a:uLnTx/>
                <a:uFillTx/>
                <a:latin typeface="+mn-lt"/>
                <a:ea typeface="+mn-ea"/>
                <a:cs typeface="+mn-cs"/>
              </a:rPr>
              <a:t>Oklahoma</a:t>
            </a:r>
          </a:p>
          <a:p>
            <a:pPr marL="621792" marR="0" lvl="1" indent="-228600" algn="l" defTabSz="914400" rtl="0" eaLnBrk="1" fontAlgn="auto" latinLnBrk="0" hangingPunct="1">
              <a:lnSpc>
                <a:spcPct val="100000"/>
              </a:lnSpc>
              <a:spcBef>
                <a:spcPts val="324"/>
              </a:spcBef>
              <a:spcAft>
                <a:spcPts val="0"/>
              </a:spcAft>
              <a:buClr>
                <a:schemeClr val="accent1"/>
              </a:buClr>
              <a:buSzTx/>
              <a:buFont typeface="Verdana"/>
              <a:buChar char="◦"/>
              <a:tabLst/>
              <a:defRPr/>
            </a:pPr>
            <a:r>
              <a:rPr lang="en-US" sz="2300" dirty="0" smtClean="0">
                <a:latin typeface="+mn-lt"/>
              </a:rPr>
              <a:t>Pennsylvania</a:t>
            </a:r>
          </a:p>
          <a:p>
            <a:pPr marL="621792" marR="0" lvl="1" indent="-228600" algn="l" defTabSz="914400" rtl="0" eaLnBrk="1" fontAlgn="auto" latinLnBrk="0" hangingPunct="1">
              <a:lnSpc>
                <a:spcPct val="100000"/>
              </a:lnSpc>
              <a:spcBef>
                <a:spcPts val="324"/>
              </a:spcBef>
              <a:spcAft>
                <a:spcPts val="0"/>
              </a:spcAft>
              <a:buClr>
                <a:schemeClr val="accent1"/>
              </a:buClr>
              <a:buSzTx/>
              <a:buFont typeface="Verdana"/>
              <a:buChar char="◦"/>
              <a:tabLst/>
              <a:defRPr/>
            </a:pPr>
            <a:r>
              <a:rPr kumimoji="0" lang="en-US" sz="2300" b="0" i="0" u="none" strike="noStrike" kern="1200" cap="none" spc="0" normalizeH="0" baseline="0" noProof="0" dirty="0" smtClean="0">
                <a:ln>
                  <a:noFill/>
                </a:ln>
                <a:solidFill>
                  <a:schemeClr val="tx1"/>
                </a:solidFill>
                <a:effectLst/>
                <a:uLnTx/>
                <a:uFillTx/>
                <a:latin typeface="+mn-lt"/>
                <a:ea typeface="+mn-ea"/>
                <a:cs typeface="+mn-cs"/>
              </a:rPr>
              <a:t>South Carolina</a:t>
            </a:r>
          </a:p>
          <a:p>
            <a:pPr marL="621792" marR="0" lvl="1" indent="-228600" algn="l" defTabSz="914400" rtl="0" eaLnBrk="1" fontAlgn="auto" latinLnBrk="0" hangingPunct="1">
              <a:lnSpc>
                <a:spcPct val="100000"/>
              </a:lnSpc>
              <a:spcBef>
                <a:spcPts val="324"/>
              </a:spcBef>
              <a:spcAft>
                <a:spcPts val="0"/>
              </a:spcAft>
              <a:buClr>
                <a:schemeClr val="accent1"/>
              </a:buClr>
              <a:buSzTx/>
              <a:buFont typeface="Verdana"/>
              <a:buChar char="◦"/>
              <a:tabLst/>
              <a:defRPr/>
            </a:pPr>
            <a:r>
              <a:rPr lang="en-US" sz="2300" dirty="0" smtClean="0">
                <a:latin typeface="+mn-lt"/>
              </a:rPr>
              <a:t>South Dakota</a:t>
            </a:r>
          </a:p>
          <a:p>
            <a:pPr marL="621792" marR="0" lvl="1" indent="-228600" algn="l" defTabSz="914400" rtl="0" eaLnBrk="1" fontAlgn="auto" latinLnBrk="0" hangingPunct="1">
              <a:lnSpc>
                <a:spcPct val="100000"/>
              </a:lnSpc>
              <a:spcBef>
                <a:spcPts val="324"/>
              </a:spcBef>
              <a:spcAft>
                <a:spcPts val="0"/>
              </a:spcAft>
              <a:buClr>
                <a:schemeClr val="accent1"/>
              </a:buClr>
              <a:buSzTx/>
              <a:buFont typeface="Verdana"/>
              <a:buChar char="◦"/>
              <a:tabLst/>
              <a:defRPr/>
            </a:pPr>
            <a:r>
              <a:rPr lang="en-US" sz="2300" dirty="0" smtClean="0">
                <a:latin typeface="+mn-lt"/>
              </a:rPr>
              <a:t>Wyoming</a:t>
            </a:r>
            <a:endParaRPr lang="en-US" sz="2700" dirty="0" smtClean="0">
              <a:latin typeface="+mn-lt"/>
            </a:endParaRPr>
          </a:p>
        </p:txBody>
      </p:sp>
      <p:sp>
        <p:nvSpPr>
          <p:cNvPr id="5" name="Rounded Rectangle 4">
            <a:hlinkClick r:id="rId3" action="ppaction://hlinksldjump"/>
          </p:cNvPr>
          <p:cNvSpPr/>
          <p:nvPr/>
        </p:nvSpPr>
        <p:spPr>
          <a:xfrm>
            <a:off x="0" y="5867400"/>
            <a:ext cx="1676400" cy="1143000"/>
          </a:xfrm>
          <a:prstGeom prst="roundRect">
            <a:avLst/>
          </a:prstGeom>
          <a:solidFill>
            <a:schemeClr val="bg1">
              <a:alpha val="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TextBox 7">
            <a:hlinkClick r:id="rId4" action="ppaction://hlinksldjump"/>
          </p:cNvPr>
          <p:cNvSpPr txBox="1"/>
          <p:nvPr/>
        </p:nvSpPr>
        <p:spPr>
          <a:xfrm>
            <a:off x="7924800" y="6019800"/>
            <a:ext cx="1219200" cy="369332"/>
          </a:xfrm>
          <a:prstGeom prst="rect">
            <a:avLst/>
          </a:prstGeom>
          <a:noFill/>
        </p:spPr>
        <p:txBody>
          <a:bodyPr wrap="square" rtlCol="0">
            <a:spAutoFit/>
          </a:bodyPr>
          <a:lstStyle/>
          <a:p>
            <a:endParaRPr lang="en-US" dirty="0"/>
          </a:p>
        </p:txBody>
      </p:sp>
      <p:sp>
        <p:nvSpPr>
          <p:cNvPr id="9" name="Action Button: Back or Previous 8">
            <a:hlinkClick r:id="rId4" action="ppaction://hlinksldjump" highlightClick="1"/>
          </p:cNvPr>
          <p:cNvSpPr/>
          <p:nvPr/>
        </p:nvSpPr>
        <p:spPr>
          <a:xfrm>
            <a:off x="8305800" y="6019800"/>
            <a:ext cx="533400" cy="533400"/>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7" end="7"/>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
                                            <p:txEl>
                                              <p:pRg st="9" end="9"/>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
                                            <p:txEl>
                                              <p:pRg st="10" end="10"/>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3">
                                            <p:txEl>
                                              <p:pRg st="11" end="11"/>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3">
                                            <p:txEl>
                                              <p:pRg st="12" end="12"/>
                                            </p:txEl>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3">
                                            <p:txEl>
                                              <p:pRg st="13" end="13"/>
                                            </p:txEl>
                                          </p:spTgt>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3">
                                            <p:txEl>
                                              <p:pRg st="14" end="14"/>
                                            </p:txEl>
                                          </p:spTgt>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3">
                                            <p:txEl>
                                              <p:pRg st="15" end="15"/>
                                            </p:txEl>
                                          </p:spTgt>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3">
                                            <p:txEl>
                                              <p:pRg st="16" end="16"/>
                                            </p:txEl>
                                          </p:spTgt>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3">
                                            <p:txEl>
                                              <p:pRg st="17" end="17"/>
                                            </p:txEl>
                                          </p:spTgt>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p:cNvSpPr>
            <a:spLocks noGrp="1"/>
          </p:cNvSpPr>
          <p:nvPr>
            <p:ph type="title"/>
          </p:nvPr>
        </p:nvSpPr>
        <p:spPr>
          <a:xfrm>
            <a:off x="609600" y="685800"/>
            <a:ext cx="8534400" cy="758825"/>
          </a:xfrm>
        </p:spPr>
        <p:txBody>
          <a:bodyPr>
            <a:noAutofit/>
          </a:bodyPr>
          <a:lstStyle/>
          <a:p>
            <a:pPr algn="ctr" eaLnBrk="1" fontAlgn="auto" hangingPunct="1">
              <a:spcAft>
                <a:spcPts val="0"/>
              </a:spcAft>
              <a:defRPr/>
            </a:pPr>
            <a:r>
              <a:rPr lang="en-US" dirty="0" smtClean="0">
                <a:ea typeface="Geneva"/>
                <a:cs typeface="Geneva"/>
              </a:rPr>
              <a:t>Common Core State Standards Evidence Base</a:t>
            </a:r>
          </a:p>
        </p:txBody>
      </p:sp>
      <p:sp>
        <p:nvSpPr>
          <p:cNvPr id="24579" name="Footer Placeholder 3"/>
          <p:cNvSpPr>
            <a:spLocks noGrp="1"/>
          </p:cNvSpPr>
          <p:nvPr>
            <p:ph type="ftr" sz="quarter" idx="11"/>
          </p:nvPr>
        </p:nvSpPr>
        <p:spPr bwMode="auto">
          <a:ln>
            <a:miter lim="800000"/>
            <a:headEnd/>
            <a:tailEnd/>
          </a:ln>
        </p:spPr>
        <p:txBody>
          <a:bodyPr wrap="square" lIns="91440" tIns="45720" rIns="91440" bIns="45720" numCol="1" anchor="t" anchorCtr="0" compatLnSpc="1">
            <a:prstTxWarp prst="textNoShape">
              <a:avLst/>
            </a:prstTxWarp>
          </a:bodyPr>
          <a:lstStyle/>
          <a:p>
            <a:pPr marL="457200" fontAlgn="base">
              <a:spcBef>
                <a:spcPct val="0"/>
              </a:spcBef>
              <a:spcAft>
                <a:spcPct val="0"/>
              </a:spcAft>
              <a:defRPr/>
            </a:pPr>
            <a:endParaRPr lang="en-US" dirty="0" smtClean="0">
              <a:cs typeface="Arial" charset="0"/>
            </a:endParaRPr>
          </a:p>
          <a:p>
            <a:pPr marL="457200" fontAlgn="base">
              <a:spcBef>
                <a:spcPct val="0"/>
              </a:spcBef>
              <a:spcAft>
                <a:spcPct val="0"/>
              </a:spcAft>
              <a:defRPr/>
            </a:pPr>
            <a:endParaRPr lang="en-US" dirty="0" smtClean="0">
              <a:cs typeface="Arial" charset="0"/>
            </a:endParaRPr>
          </a:p>
          <a:p>
            <a:pPr marL="457200" fontAlgn="base">
              <a:spcBef>
                <a:spcPct val="0"/>
              </a:spcBef>
              <a:spcAft>
                <a:spcPct val="0"/>
              </a:spcAft>
              <a:defRPr/>
            </a:pPr>
            <a:endParaRPr lang="en-US" dirty="0" smtClean="0">
              <a:cs typeface="Arial" charset="0"/>
            </a:endParaRPr>
          </a:p>
        </p:txBody>
      </p:sp>
      <p:sp>
        <p:nvSpPr>
          <p:cNvPr id="24580" name="Content Placeholder 4"/>
          <p:cNvSpPr>
            <a:spLocks noGrp="1"/>
          </p:cNvSpPr>
          <p:nvPr>
            <p:ph idx="1"/>
          </p:nvPr>
        </p:nvSpPr>
        <p:spPr>
          <a:xfrm>
            <a:off x="914400" y="1447800"/>
            <a:ext cx="8229600" cy="4506913"/>
          </a:xfrm>
        </p:spPr>
        <p:txBody>
          <a:bodyPr/>
          <a:lstStyle/>
          <a:p>
            <a:pPr marL="0" indent="0" eaLnBrk="1" hangingPunct="1">
              <a:buNone/>
            </a:pPr>
            <a:r>
              <a:rPr lang="en-US" sz="2400" dirty="0" smtClean="0">
                <a:ea typeface="Geneva"/>
                <a:cs typeface="Geneva"/>
              </a:rPr>
              <a:t> Standards from individual high-performing countries and provinces were used to inform content, structure, and language. Writing teams looked for examples of rigor, coherence, and progression. </a:t>
            </a:r>
          </a:p>
        </p:txBody>
      </p:sp>
      <p:grpSp>
        <p:nvGrpSpPr>
          <p:cNvPr id="2" name="Group 6"/>
          <p:cNvGrpSpPr>
            <a:grpSpLocks/>
          </p:cNvGrpSpPr>
          <p:nvPr/>
        </p:nvGrpSpPr>
        <p:grpSpPr bwMode="auto">
          <a:xfrm>
            <a:off x="838200" y="3048000"/>
            <a:ext cx="7316788" cy="3586163"/>
            <a:chOff x="981456" y="2045970"/>
            <a:chExt cx="7316724" cy="3585597"/>
          </a:xfrm>
          <a:solidFill>
            <a:schemeClr val="accent2">
              <a:lumMod val="20000"/>
              <a:lumOff val="80000"/>
            </a:schemeClr>
          </a:solidFill>
        </p:grpSpPr>
        <p:sp>
          <p:nvSpPr>
            <p:cNvPr id="8" name="TextBox 7"/>
            <p:cNvSpPr txBox="1"/>
            <p:nvPr/>
          </p:nvSpPr>
          <p:spPr>
            <a:xfrm>
              <a:off x="981456" y="2045970"/>
              <a:ext cx="3438495" cy="3585597"/>
            </a:xfrm>
            <a:prstGeom prst="rect">
              <a:avLst/>
            </a:prstGeom>
            <a:grpFill/>
            <a:ln>
              <a:solidFill>
                <a:schemeClr val="tx2"/>
              </a:solidFill>
            </a:ln>
          </p:spPr>
          <p:txBody>
            <a:bodyPr>
              <a:spAutoFit/>
            </a:bodyPr>
            <a:lstStyle/>
            <a:p>
              <a:pPr fontAlgn="auto">
                <a:spcBef>
                  <a:spcPts val="0"/>
                </a:spcBef>
                <a:spcAft>
                  <a:spcPts val="600"/>
                </a:spcAft>
                <a:defRPr/>
              </a:pPr>
              <a:r>
                <a:rPr lang="en-US" b="1" i="1" dirty="0">
                  <a:solidFill>
                    <a:srgbClr val="6B6B6B"/>
                  </a:solidFill>
                  <a:latin typeface="Arial" pitchFamily="-108" charset="0"/>
                </a:rPr>
                <a:t>Mathematics</a:t>
              </a:r>
            </a:p>
            <a:p>
              <a:pPr marL="342900" indent="-342900" fontAlgn="auto">
                <a:spcBef>
                  <a:spcPts val="0"/>
                </a:spcBef>
                <a:spcAft>
                  <a:spcPts val="0"/>
                </a:spcAft>
                <a:buClr>
                  <a:srgbClr val="E4A11B"/>
                </a:buClr>
                <a:buSzPct val="75000"/>
                <a:buFont typeface="+mj-lt"/>
                <a:buAutoNum type="arabicPeriod"/>
                <a:defRPr/>
              </a:pPr>
              <a:r>
                <a:rPr lang="en-US" sz="1700" i="1" dirty="0">
                  <a:solidFill>
                    <a:srgbClr val="6B6B6B"/>
                  </a:solidFill>
                  <a:latin typeface="Arial" pitchFamily="-108" charset="0"/>
                </a:rPr>
                <a:t>Belgium (Flemish)</a:t>
              </a:r>
              <a:r>
                <a:rPr lang="en-US" sz="1700" b="1" i="1" dirty="0">
                  <a:solidFill>
                    <a:srgbClr val="6B6B6B"/>
                  </a:solidFill>
                  <a:latin typeface="Arial" pitchFamily="-108" charset="0"/>
                </a:rPr>
                <a:t>	</a:t>
              </a:r>
            </a:p>
            <a:p>
              <a:pPr marL="342900" indent="-342900" fontAlgn="auto">
                <a:spcBef>
                  <a:spcPts val="0"/>
                </a:spcBef>
                <a:spcAft>
                  <a:spcPts val="0"/>
                </a:spcAft>
                <a:buClr>
                  <a:srgbClr val="E4A11B"/>
                </a:buClr>
                <a:buSzPct val="75000"/>
                <a:buFont typeface="+mj-lt"/>
                <a:buAutoNum type="arabicPeriod"/>
                <a:defRPr/>
              </a:pPr>
              <a:r>
                <a:rPr lang="en-US" sz="1700" i="1" dirty="0">
                  <a:solidFill>
                    <a:srgbClr val="6B6B6B"/>
                  </a:solidFill>
                  <a:latin typeface="Arial" pitchFamily="-108" charset="0"/>
                </a:rPr>
                <a:t>Canada (Alberta)</a:t>
              </a:r>
            </a:p>
            <a:p>
              <a:pPr marL="342900" indent="-342900" fontAlgn="auto">
                <a:spcBef>
                  <a:spcPts val="0"/>
                </a:spcBef>
                <a:spcAft>
                  <a:spcPts val="0"/>
                </a:spcAft>
                <a:buClr>
                  <a:srgbClr val="E4A11B"/>
                </a:buClr>
                <a:buSzPct val="75000"/>
                <a:buFont typeface="+mj-lt"/>
                <a:buAutoNum type="arabicPeriod"/>
                <a:defRPr/>
              </a:pPr>
              <a:r>
                <a:rPr lang="en-US" sz="1700" i="1" dirty="0">
                  <a:solidFill>
                    <a:srgbClr val="6B6B6B"/>
                  </a:solidFill>
                  <a:latin typeface="Arial" pitchFamily="-108" charset="0"/>
                </a:rPr>
                <a:t>China</a:t>
              </a:r>
            </a:p>
            <a:p>
              <a:pPr marL="342900" indent="-342900" fontAlgn="auto">
                <a:spcBef>
                  <a:spcPts val="0"/>
                </a:spcBef>
                <a:spcAft>
                  <a:spcPts val="0"/>
                </a:spcAft>
                <a:buClr>
                  <a:srgbClr val="E4A11B"/>
                </a:buClr>
                <a:buSzPct val="75000"/>
                <a:buFont typeface="+mj-lt"/>
                <a:buAutoNum type="arabicPeriod"/>
                <a:defRPr/>
              </a:pPr>
              <a:r>
                <a:rPr lang="en-US" sz="1700" i="1" dirty="0">
                  <a:solidFill>
                    <a:srgbClr val="6B6B6B"/>
                  </a:solidFill>
                  <a:latin typeface="Arial" pitchFamily="-108" charset="0"/>
                </a:rPr>
                <a:t>Chinese Taipei</a:t>
              </a:r>
            </a:p>
            <a:p>
              <a:pPr marL="342900" indent="-342900" fontAlgn="auto">
                <a:spcBef>
                  <a:spcPts val="0"/>
                </a:spcBef>
                <a:spcAft>
                  <a:spcPts val="0"/>
                </a:spcAft>
                <a:buClr>
                  <a:srgbClr val="E4A11B"/>
                </a:buClr>
                <a:buSzPct val="75000"/>
                <a:buFont typeface="+mj-lt"/>
                <a:buAutoNum type="arabicPeriod"/>
                <a:defRPr/>
              </a:pPr>
              <a:r>
                <a:rPr lang="en-US" sz="1700" i="1" dirty="0">
                  <a:solidFill>
                    <a:srgbClr val="6B6B6B"/>
                  </a:solidFill>
                  <a:latin typeface="Arial" pitchFamily="-108" charset="0"/>
                </a:rPr>
                <a:t>England</a:t>
              </a:r>
            </a:p>
            <a:p>
              <a:pPr marL="342900" indent="-342900" fontAlgn="auto">
                <a:spcBef>
                  <a:spcPts val="0"/>
                </a:spcBef>
                <a:spcAft>
                  <a:spcPts val="0"/>
                </a:spcAft>
                <a:buClr>
                  <a:srgbClr val="E4A11B"/>
                </a:buClr>
                <a:buSzPct val="75000"/>
                <a:buFont typeface="+mj-lt"/>
                <a:buAutoNum type="arabicPeriod"/>
                <a:defRPr/>
              </a:pPr>
              <a:r>
                <a:rPr lang="en-US" sz="1700" i="1" dirty="0">
                  <a:solidFill>
                    <a:srgbClr val="6B6B6B"/>
                  </a:solidFill>
                  <a:latin typeface="Arial" pitchFamily="-108" charset="0"/>
                </a:rPr>
                <a:t>Finland</a:t>
              </a:r>
            </a:p>
            <a:p>
              <a:pPr marL="342900" indent="-342900" fontAlgn="auto">
                <a:spcBef>
                  <a:spcPts val="0"/>
                </a:spcBef>
                <a:spcAft>
                  <a:spcPts val="0"/>
                </a:spcAft>
                <a:buClr>
                  <a:srgbClr val="E4A11B"/>
                </a:buClr>
                <a:buSzPct val="75000"/>
                <a:buFont typeface="+mj-lt"/>
                <a:buAutoNum type="arabicPeriod"/>
                <a:defRPr/>
              </a:pPr>
              <a:r>
                <a:rPr lang="en-US" sz="1700" i="1" dirty="0">
                  <a:solidFill>
                    <a:srgbClr val="6B6B6B"/>
                  </a:solidFill>
                  <a:latin typeface="Arial" pitchFamily="-108" charset="0"/>
                </a:rPr>
                <a:t>Hong Kong</a:t>
              </a:r>
            </a:p>
            <a:p>
              <a:pPr marL="342900" indent="-342900" fontAlgn="auto">
                <a:spcBef>
                  <a:spcPts val="0"/>
                </a:spcBef>
                <a:spcAft>
                  <a:spcPts val="0"/>
                </a:spcAft>
                <a:buClr>
                  <a:srgbClr val="E4A11B"/>
                </a:buClr>
                <a:buSzPct val="75000"/>
                <a:buFont typeface="+mj-lt"/>
                <a:buAutoNum type="arabicPeriod"/>
                <a:defRPr/>
              </a:pPr>
              <a:r>
                <a:rPr lang="en-US" sz="1700" i="1" dirty="0">
                  <a:solidFill>
                    <a:srgbClr val="6B6B6B"/>
                  </a:solidFill>
                  <a:latin typeface="Arial" pitchFamily="-108" charset="0"/>
                </a:rPr>
                <a:t>India</a:t>
              </a:r>
            </a:p>
            <a:p>
              <a:pPr marL="342900" indent="-342900" fontAlgn="auto">
                <a:spcBef>
                  <a:spcPts val="0"/>
                </a:spcBef>
                <a:spcAft>
                  <a:spcPts val="0"/>
                </a:spcAft>
                <a:buClr>
                  <a:srgbClr val="E4A11B"/>
                </a:buClr>
                <a:buSzPct val="75000"/>
                <a:buFont typeface="+mj-lt"/>
                <a:buAutoNum type="arabicPeriod"/>
                <a:defRPr/>
              </a:pPr>
              <a:r>
                <a:rPr lang="en-US" sz="1700" i="1" dirty="0">
                  <a:solidFill>
                    <a:srgbClr val="6B6B6B"/>
                  </a:solidFill>
                  <a:latin typeface="Arial" pitchFamily="-108" charset="0"/>
                </a:rPr>
                <a:t>Ireland</a:t>
              </a:r>
            </a:p>
            <a:p>
              <a:pPr marL="342900" indent="-342900" fontAlgn="auto">
                <a:spcBef>
                  <a:spcPts val="0"/>
                </a:spcBef>
                <a:spcAft>
                  <a:spcPts val="0"/>
                </a:spcAft>
                <a:buClr>
                  <a:srgbClr val="E4A11B"/>
                </a:buClr>
                <a:buSzPct val="75000"/>
                <a:buFont typeface="+mj-lt"/>
                <a:buAutoNum type="arabicPeriod"/>
                <a:defRPr/>
              </a:pPr>
              <a:r>
                <a:rPr lang="en-US" sz="1700" i="1" dirty="0">
                  <a:solidFill>
                    <a:srgbClr val="6B6B6B"/>
                  </a:solidFill>
                  <a:latin typeface="Arial" pitchFamily="-108" charset="0"/>
                </a:rPr>
                <a:t>Japan</a:t>
              </a:r>
            </a:p>
            <a:p>
              <a:pPr marL="342900" indent="-342900" fontAlgn="auto">
                <a:spcBef>
                  <a:spcPts val="0"/>
                </a:spcBef>
                <a:spcAft>
                  <a:spcPts val="0"/>
                </a:spcAft>
                <a:buClr>
                  <a:srgbClr val="E4A11B"/>
                </a:buClr>
                <a:buSzPct val="75000"/>
                <a:buFont typeface="+mj-lt"/>
                <a:buAutoNum type="arabicPeriod"/>
                <a:defRPr/>
              </a:pPr>
              <a:r>
                <a:rPr lang="en-US" sz="1700" i="1" dirty="0">
                  <a:solidFill>
                    <a:srgbClr val="6B6B6B"/>
                  </a:solidFill>
                  <a:latin typeface="Arial" pitchFamily="-108" charset="0"/>
                </a:rPr>
                <a:t>Korea</a:t>
              </a:r>
            </a:p>
            <a:p>
              <a:pPr marL="342900" indent="-342900" fontAlgn="auto">
                <a:spcBef>
                  <a:spcPts val="0"/>
                </a:spcBef>
                <a:spcAft>
                  <a:spcPts val="0"/>
                </a:spcAft>
                <a:buClr>
                  <a:srgbClr val="E4A11B"/>
                </a:buClr>
                <a:buSzPct val="75000"/>
                <a:buFont typeface="+mj-lt"/>
                <a:buAutoNum type="arabicPeriod"/>
                <a:defRPr/>
              </a:pPr>
              <a:r>
                <a:rPr lang="en-US" sz="1700" i="1" dirty="0">
                  <a:solidFill>
                    <a:srgbClr val="6B6B6B"/>
                  </a:solidFill>
                  <a:latin typeface="Arial" pitchFamily="-108" charset="0"/>
                </a:rPr>
                <a:t>Singapore</a:t>
              </a:r>
            </a:p>
          </p:txBody>
        </p:sp>
        <p:sp>
          <p:nvSpPr>
            <p:cNvPr id="9" name="TextBox 8"/>
            <p:cNvSpPr txBox="1"/>
            <p:nvPr/>
          </p:nvSpPr>
          <p:spPr>
            <a:xfrm>
              <a:off x="4861272" y="2045970"/>
              <a:ext cx="3436908" cy="3585597"/>
            </a:xfrm>
            <a:prstGeom prst="rect">
              <a:avLst/>
            </a:prstGeom>
            <a:grpFill/>
            <a:ln>
              <a:solidFill>
                <a:schemeClr val="tx2"/>
              </a:solidFill>
            </a:ln>
          </p:spPr>
          <p:txBody>
            <a:bodyPr>
              <a:spAutoFit/>
            </a:bodyPr>
            <a:lstStyle/>
            <a:p>
              <a:pPr fontAlgn="auto">
                <a:spcBef>
                  <a:spcPts val="0"/>
                </a:spcBef>
                <a:spcAft>
                  <a:spcPts val="600"/>
                </a:spcAft>
                <a:defRPr/>
              </a:pPr>
              <a:r>
                <a:rPr lang="en-US" b="1" i="1" dirty="0">
                  <a:solidFill>
                    <a:srgbClr val="6B6B6B"/>
                  </a:solidFill>
                  <a:latin typeface="Arial" pitchFamily="-108" charset="0"/>
                </a:rPr>
                <a:t>English language arts</a:t>
              </a:r>
            </a:p>
            <a:p>
              <a:pPr marL="342900" indent="-342900" fontAlgn="auto">
                <a:spcBef>
                  <a:spcPts val="0"/>
                </a:spcBef>
                <a:spcAft>
                  <a:spcPts val="0"/>
                </a:spcAft>
                <a:buClr>
                  <a:srgbClr val="E4A11B"/>
                </a:buClr>
                <a:buSzPct val="75000"/>
                <a:buFont typeface="+mj-lt"/>
                <a:buAutoNum type="arabicPeriod"/>
                <a:defRPr/>
              </a:pPr>
              <a:r>
                <a:rPr lang="en-US" sz="1700" i="1" dirty="0">
                  <a:solidFill>
                    <a:srgbClr val="6B6B6B"/>
                  </a:solidFill>
                  <a:latin typeface="Arial" pitchFamily="-108" charset="0"/>
                </a:rPr>
                <a:t>Australia</a:t>
              </a:r>
            </a:p>
            <a:p>
              <a:pPr marL="800100" lvl="1" indent="-342900" fontAlgn="auto">
                <a:spcBef>
                  <a:spcPts val="0"/>
                </a:spcBef>
                <a:spcAft>
                  <a:spcPts val="0"/>
                </a:spcAft>
                <a:buClr>
                  <a:srgbClr val="E4A11B"/>
                </a:buClr>
                <a:buSzPct val="75000"/>
                <a:buFont typeface="Arial" pitchFamily="34" charset="0"/>
                <a:buChar char="•"/>
                <a:defRPr/>
              </a:pPr>
              <a:r>
                <a:rPr lang="en-US" sz="1700" i="1" dirty="0">
                  <a:solidFill>
                    <a:srgbClr val="6B6B6B"/>
                  </a:solidFill>
                  <a:latin typeface="Arial" pitchFamily="-108" charset="0"/>
                </a:rPr>
                <a:t>New South Wales</a:t>
              </a:r>
            </a:p>
            <a:p>
              <a:pPr marL="800100" lvl="1" indent="-342900" fontAlgn="auto">
                <a:spcBef>
                  <a:spcPts val="0"/>
                </a:spcBef>
                <a:spcAft>
                  <a:spcPts val="0"/>
                </a:spcAft>
                <a:buClr>
                  <a:srgbClr val="E4A11B"/>
                </a:buClr>
                <a:buSzPct val="75000"/>
                <a:buFont typeface="Arial" pitchFamily="34" charset="0"/>
                <a:buChar char="•"/>
                <a:defRPr/>
              </a:pPr>
              <a:r>
                <a:rPr lang="en-US" sz="1700" i="1" dirty="0">
                  <a:solidFill>
                    <a:srgbClr val="6B6B6B"/>
                  </a:solidFill>
                  <a:latin typeface="Arial" pitchFamily="-108" charset="0"/>
                </a:rPr>
                <a:t>Victoria</a:t>
              </a:r>
            </a:p>
            <a:p>
              <a:pPr marL="342900" indent="-342900" fontAlgn="auto">
                <a:spcBef>
                  <a:spcPts val="0"/>
                </a:spcBef>
                <a:spcAft>
                  <a:spcPts val="0"/>
                </a:spcAft>
                <a:buClr>
                  <a:srgbClr val="E4A11B"/>
                </a:buClr>
                <a:buSzPct val="75000"/>
                <a:buFont typeface="+mj-lt"/>
                <a:buAutoNum type="arabicPeriod"/>
                <a:defRPr/>
              </a:pPr>
              <a:r>
                <a:rPr lang="en-US" sz="1700" i="1" dirty="0">
                  <a:solidFill>
                    <a:srgbClr val="6B6B6B"/>
                  </a:solidFill>
                  <a:latin typeface="Arial" pitchFamily="-108" charset="0"/>
                </a:rPr>
                <a:t>Canada</a:t>
              </a:r>
            </a:p>
            <a:p>
              <a:pPr marL="800100" lvl="1" indent="-342900" fontAlgn="auto">
                <a:spcBef>
                  <a:spcPts val="0"/>
                </a:spcBef>
                <a:spcAft>
                  <a:spcPts val="0"/>
                </a:spcAft>
                <a:buClr>
                  <a:srgbClr val="E4A11B"/>
                </a:buClr>
                <a:buSzPct val="75000"/>
                <a:buFont typeface="Arial" pitchFamily="34" charset="0"/>
                <a:buChar char="•"/>
                <a:defRPr/>
              </a:pPr>
              <a:r>
                <a:rPr lang="en-US" sz="1700" i="1" dirty="0">
                  <a:solidFill>
                    <a:srgbClr val="6B6B6B"/>
                  </a:solidFill>
                  <a:latin typeface="Arial" pitchFamily="-108" charset="0"/>
                </a:rPr>
                <a:t>Alberta</a:t>
              </a:r>
            </a:p>
            <a:p>
              <a:pPr marL="800100" lvl="1" indent="-342900" fontAlgn="auto">
                <a:spcBef>
                  <a:spcPts val="0"/>
                </a:spcBef>
                <a:spcAft>
                  <a:spcPts val="0"/>
                </a:spcAft>
                <a:buClr>
                  <a:srgbClr val="E4A11B"/>
                </a:buClr>
                <a:buSzPct val="75000"/>
                <a:buFont typeface="Arial" pitchFamily="34" charset="0"/>
                <a:buChar char="•"/>
                <a:defRPr/>
              </a:pPr>
              <a:r>
                <a:rPr lang="en-US" sz="1700" i="1" dirty="0">
                  <a:solidFill>
                    <a:srgbClr val="6B6B6B"/>
                  </a:solidFill>
                  <a:latin typeface="Arial" pitchFamily="-108" charset="0"/>
                </a:rPr>
                <a:t>British Columbia</a:t>
              </a:r>
            </a:p>
            <a:p>
              <a:pPr marL="800100" lvl="1" indent="-342900" fontAlgn="auto">
                <a:spcBef>
                  <a:spcPts val="0"/>
                </a:spcBef>
                <a:spcAft>
                  <a:spcPts val="0"/>
                </a:spcAft>
                <a:buClr>
                  <a:srgbClr val="E4A11B"/>
                </a:buClr>
                <a:buSzPct val="75000"/>
                <a:buFont typeface="Arial" pitchFamily="34" charset="0"/>
                <a:buChar char="•"/>
                <a:defRPr/>
              </a:pPr>
              <a:r>
                <a:rPr lang="en-US" sz="1700" i="1" dirty="0">
                  <a:solidFill>
                    <a:srgbClr val="6B6B6B"/>
                  </a:solidFill>
                  <a:latin typeface="Arial" pitchFamily="-108" charset="0"/>
                </a:rPr>
                <a:t>Ontario</a:t>
              </a:r>
            </a:p>
            <a:p>
              <a:pPr marL="342900" indent="-342900" fontAlgn="auto">
                <a:spcBef>
                  <a:spcPts val="0"/>
                </a:spcBef>
                <a:spcAft>
                  <a:spcPts val="0"/>
                </a:spcAft>
                <a:buClr>
                  <a:srgbClr val="E4A11B"/>
                </a:buClr>
                <a:buSzPct val="75000"/>
                <a:buFont typeface="+mj-lt"/>
                <a:buAutoNum type="arabicPeriod"/>
                <a:defRPr/>
              </a:pPr>
              <a:r>
                <a:rPr lang="en-US" sz="1700" i="1" dirty="0">
                  <a:solidFill>
                    <a:srgbClr val="6B6B6B"/>
                  </a:solidFill>
                  <a:latin typeface="Arial" pitchFamily="-108" charset="0"/>
                </a:rPr>
                <a:t>England</a:t>
              </a:r>
            </a:p>
            <a:p>
              <a:pPr marL="342900" indent="-342900" fontAlgn="auto">
                <a:spcBef>
                  <a:spcPts val="0"/>
                </a:spcBef>
                <a:spcAft>
                  <a:spcPts val="0"/>
                </a:spcAft>
                <a:buClr>
                  <a:srgbClr val="E4A11B"/>
                </a:buClr>
                <a:buSzPct val="75000"/>
                <a:buFont typeface="+mj-lt"/>
                <a:buAutoNum type="arabicPeriod"/>
                <a:defRPr/>
              </a:pPr>
              <a:r>
                <a:rPr lang="en-US" sz="1700" i="1" dirty="0">
                  <a:solidFill>
                    <a:srgbClr val="6B6B6B"/>
                  </a:solidFill>
                  <a:latin typeface="Arial" pitchFamily="-108" charset="0"/>
                </a:rPr>
                <a:t>Finland</a:t>
              </a:r>
            </a:p>
            <a:p>
              <a:pPr marL="342900" indent="-342900" fontAlgn="auto">
                <a:spcBef>
                  <a:spcPts val="0"/>
                </a:spcBef>
                <a:spcAft>
                  <a:spcPts val="0"/>
                </a:spcAft>
                <a:buClr>
                  <a:srgbClr val="E4A11B"/>
                </a:buClr>
                <a:buSzPct val="75000"/>
                <a:buFont typeface="+mj-lt"/>
                <a:buAutoNum type="arabicPeriod"/>
                <a:defRPr/>
              </a:pPr>
              <a:r>
                <a:rPr lang="en-US" sz="1700" i="1" dirty="0">
                  <a:solidFill>
                    <a:srgbClr val="6B6B6B"/>
                  </a:solidFill>
                  <a:latin typeface="Arial" pitchFamily="-108" charset="0"/>
                </a:rPr>
                <a:t>Hong Kong</a:t>
              </a:r>
            </a:p>
            <a:p>
              <a:pPr marL="342900" indent="-342900" fontAlgn="auto">
                <a:spcBef>
                  <a:spcPts val="0"/>
                </a:spcBef>
                <a:spcAft>
                  <a:spcPts val="0"/>
                </a:spcAft>
                <a:buClr>
                  <a:srgbClr val="E4A11B"/>
                </a:buClr>
                <a:buSzPct val="75000"/>
                <a:buFont typeface="+mj-lt"/>
                <a:buAutoNum type="arabicPeriod"/>
                <a:defRPr/>
              </a:pPr>
              <a:r>
                <a:rPr lang="en-US" sz="1700" i="1" dirty="0">
                  <a:solidFill>
                    <a:srgbClr val="6B6B6B"/>
                  </a:solidFill>
                  <a:latin typeface="Arial" pitchFamily="-108" charset="0"/>
                </a:rPr>
                <a:t>Ireland</a:t>
              </a:r>
            </a:p>
            <a:p>
              <a:pPr marL="342900" indent="-342900" fontAlgn="auto">
                <a:spcBef>
                  <a:spcPts val="0"/>
                </a:spcBef>
                <a:spcAft>
                  <a:spcPts val="0"/>
                </a:spcAft>
                <a:buClr>
                  <a:srgbClr val="E4A11B"/>
                </a:buClr>
                <a:buSzPct val="75000"/>
                <a:buFont typeface="+mj-lt"/>
                <a:buAutoNum type="arabicPeriod"/>
                <a:defRPr/>
              </a:pPr>
              <a:r>
                <a:rPr lang="en-US" sz="1700" i="1" dirty="0">
                  <a:solidFill>
                    <a:srgbClr val="6B6B6B"/>
                  </a:solidFill>
                  <a:latin typeface="Arial" pitchFamily="-108" charset="0"/>
                </a:rPr>
                <a:t>Singapore</a:t>
              </a:r>
            </a:p>
          </p:txBody>
        </p:sp>
      </p:grpSp>
    </p:spTree>
  </p:cSld>
  <p:clrMapOvr>
    <a:masterClrMapping/>
  </p:clrMapOvr>
  <p:transition spd="med" advClick="0">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371600" y="1600200"/>
            <a:ext cx="7772400" cy="5029200"/>
          </a:xfrm>
        </p:spPr>
        <p:txBody>
          <a:bodyPr>
            <a:normAutofit/>
          </a:bodyPr>
          <a:lstStyle/>
          <a:p>
            <a:r>
              <a:rPr lang="en-US" sz="2800" dirty="0" smtClean="0"/>
              <a:t>Forty-eight states, two territories, and the District of Columbia participated in the development of the Standards </a:t>
            </a:r>
            <a:r>
              <a:rPr lang="en-US" dirty="0" smtClean="0"/>
              <a:t/>
            </a:r>
            <a:br>
              <a:rPr lang="en-US" dirty="0" smtClean="0"/>
            </a:br>
            <a:r>
              <a:rPr lang="en-US" sz="2000" dirty="0" smtClean="0"/>
              <a:t>(only Alaska and Texas opted out but both have indicated an interest in participating at some point)</a:t>
            </a:r>
            <a:endParaRPr lang="en-US" dirty="0" smtClean="0"/>
          </a:p>
          <a:p>
            <a:r>
              <a:rPr lang="en-US" sz="2800" dirty="0" smtClean="0"/>
              <a:t>State led – coordinated by the National Governors Association (</a:t>
            </a:r>
            <a:r>
              <a:rPr lang="en-US" sz="2800" dirty="0" smtClean="0">
                <a:hlinkClick r:id="rId3" action="ppaction://hlinksldjump"/>
              </a:rPr>
              <a:t>NGA</a:t>
            </a:r>
            <a:r>
              <a:rPr lang="en-US" sz="2800" dirty="0" smtClean="0"/>
              <a:t>) and the Council of Chief State School Officers (</a:t>
            </a:r>
            <a:r>
              <a:rPr lang="en-US" sz="2800" dirty="0" smtClean="0">
                <a:hlinkClick r:id="rId4" action="ppaction://hlinksldjump"/>
              </a:rPr>
              <a:t>CCSSO</a:t>
            </a:r>
            <a:r>
              <a:rPr lang="en-US" sz="2800" dirty="0" smtClean="0"/>
              <a:t>) </a:t>
            </a:r>
            <a:r>
              <a:rPr lang="en-US" sz="2800" b="1" i="1" dirty="0" smtClean="0"/>
              <a:t>not</a:t>
            </a:r>
            <a:r>
              <a:rPr lang="en-US" sz="2800" dirty="0" smtClean="0"/>
              <a:t> the U.S. Department of Education</a:t>
            </a:r>
          </a:p>
          <a:p>
            <a:r>
              <a:rPr lang="en-US" sz="2800" dirty="0" smtClean="0"/>
              <a:t>States must adopt the Standards as written without any changes. </a:t>
            </a:r>
            <a:r>
              <a:rPr lang="en-US" dirty="0" smtClean="0"/>
              <a:t/>
            </a:r>
            <a:br>
              <a:rPr lang="en-US" dirty="0" smtClean="0"/>
            </a:br>
            <a:r>
              <a:rPr lang="en-US" sz="2000" dirty="0" smtClean="0"/>
              <a:t>To see the states that have adopted the Standards, click </a:t>
            </a:r>
            <a:r>
              <a:rPr lang="en-US" sz="2000" dirty="0" smtClean="0">
                <a:hlinkClick r:id="rId5" action="ppaction://hlinksldjump"/>
              </a:rPr>
              <a:t>here</a:t>
            </a:r>
            <a:r>
              <a:rPr lang="en-US" sz="2000" dirty="0" smtClean="0"/>
              <a:t>. </a:t>
            </a:r>
            <a:endParaRPr lang="en-US" dirty="0" smtClean="0"/>
          </a:p>
          <a:p>
            <a:endParaRPr lang="en-US" dirty="0" smtClean="0"/>
          </a:p>
        </p:txBody>
      </p:sp>
      <p:sp>
        <p:nvSpPr>
          <p:cNvPr id="5" name="Title 1"/>
          <p:cNvSpPr txBox="1">
            <a:spLocks/>
          </p:cNvSpPr>
          <p:nvPr/>
        </p:nvSpPr>
        <p:spPr>
          <a:xfrm>
            <a:off x="990600" y="0"/>
            <a:ext cx="7696200" cy="1143000"/>
          </a:xfrm>
          <a:prstGeom prst="rect">
            <a:avLst/>
          </a:prstGeom>
        </p:spPr>
        <p:txBody>
          <a:bodyPr vert="horz" lIns="91440" tIns="45720" rIns="91440" bIns="45720" rtlCol="0" anchor="ctr">
            <a:normAutofit lnSpcReduction="10000"/>
          </a:bodyPr>
          <a:lstStyle/>
          <a:p>
            <a:pPr lvl="0" eaLnBrk="1" fontAlgn="auto" hangingPunct="1">
              <a:spcAft>
                <a:spcPts val="0"/>
              </a:spcAft>
              <a:defRPr/>
            </a:pPr>
            <a:endParaRPr lang="en-US" sz="3600" dirty="0" smtClean="0">
              <a:latin typeface="+mj-lt"/>
            </a:endParaRPr>
          </a:p>
          <a:p>
            <a:pPr lvl="0" eaLnBrk="1" fontAlgn="auto" hangingPunct="1">
              <a:spcAft>
                <a:spcPts val="0"/>
              </a:spcAft>
              <a:defRPr/>
            </a:pPr>
            <a:r>
              <a:rPr lang="en-US" sz="3600" dirty="0" smtClean="0">
                <a:latin typeface="+mj-lt"/>
              </a:rPr>
              <a:t>Background</a:t>
            </a:r>
            <a:endParaRPr kumimoji="0" lang="en-US" sz="3600" b="0" i="0" u="none" strike="noStrike" kern="1200" cap="none" spc="0" normalizeH="0" baseline="0" noProof="0" dirty="0">
              <a:ln>
                <a:noFill/>
              </a:ln>
              <a:solidFill>
                <a:schemeClr val="tx1"/>
              </a:solidFill>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0"/>
            <a:ext cx="7769225" cy="1143000"/>
          </a:xfrm>
        </p:spPr>
        <p:txBody>
          <a:bodyPr/>
          <a:lstStyle/>
          <a:p>
            <a:r>
              <a:rPr lang="en-US" dirty="0" smtClean="0">
                <a:solidFill>
                  <a:schemeClr val="tx1"/>
                </a:solidFill>
              </a:rPr>
              <a:t>Why are they important?</a:t>
            </a:r>
            <a:endParaRPr lang="en-US" dirty="0">
              <a:solidFill>
                <a:schemeClr val="tx1"/>
              </a:solidFill>
            </a:endParaRPr>
          </a:p>
        </p:txBody>
      </p:sp>
      <p:sp>
        <p:nvSpPr>
          <p:cNvPr id="3" name="Content Placeholder 2"/>
          <p:cNvSpPr>
            <a:spLocks noGrp="1"/>
          </p:cNvSpPr>
          <p:nvPr>
            <p:ph idx="1"/>
          </p:nvPr>
        </p:nvSpPr>
        <p:spPr>
          <a:xfrm>
            <a:off x="1371600" y="1676400"/>
            <a:ext cx="7313612" cy="4116387"/>
          </a:xfrm>
        </p:spPr>
        <p:txBody>
          <a:bodyPr>
            <a:normAutofit fontScale="77500" lnSpcReduction="20000"/>
          </a:bodyPr>
          <a:lstStyle/>
          <a:p>
            <a:r>
              <a:rPr lang="en-US" sz="3100" dirty="0" smtClean="0"/>
              <a:t>Aligned with college and work expectations rather than commonalities found in the state standards</a:t>
            </a:r>
          </a:p>
          <a:p>
            <a:r>
              <a:rPr lang="en-US" sz="3100" dirty="0" smtClean="0"/>
              <a:t>Include rigorous content and application of knowledge through higher-order skills</a:t>
            </a:r>
          </a:p>
          <a:p>
            <a:r>
              <a:rPr lang="en-US" sz="3100" dirty="0" smtClean="0"/>
              <a:t>Internationally benchmarked by the National Assessment of Educational Progress (NAEP) and the Program for International Student Assessment (PISA)</a:t>
            </a:r>
          </a:p>
          <a:p>
            <a:r>
              <a:rPr lang="en-US" sz="3100" dirty="0" smtClean="0"/>
              <a:t>Currently, states have very different standards which results in students learning different  concepts and at varying levels of thinking; adoption will ensure consistent expectations of learning across states</a:t>
            </a:r>
          </a:p>
          <a:p>
            <a:r>
              <a:rPr lang="en-US" sz="3100" dirty="0" smtClean="0"/>
              <a:t>Students must be prepared to compete internationally</a:t>
            </a:r>
          </a:p>
          <a:p>
            <a:pPr>
              <a:buNone/>
            </a:pP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457200" y="274638"/>
            <a:ext cx="8229600" cy="868362"/>
          </a:xfrm>
        </p:spPr>
        <p:txBody>
          <a:bodyPr/>
          <a:lstStyle/>
          <a:p>
            <a:pPr eaLnBrk="1" hangingPunct="1"/>
            <a:r>
              <a:rPr lang="en-US" smtClean="0">
                <a:solidFill>
                  <a:schemeClr val="bg1"/>
                </a:solidFill>
                <a:latin typeface="Helvetica" pitchFamily="64" charset="0"/>
                <a:ea typeface="ＭＳ Ｐゴシック" pitchFamily="34" charset="-128"/>
              </a:rPr>
              <a:t>Benefits for States and Districts</a:t>
            </a:r>
            <a:endParaRPr lang="en-US" sz="3600" b="0" smtClean="0">
              <a:solidFill>
                <a:schemeClr val="bg1"/>
              </a:solidFill>
              <a:latin typeface="Verdana" pitchFamily="34" charset="0"/>
              <a:ea typeface="ＭＳ Ｐゴシック" pitchFamily="34" charset="-128"/>
            </a:endParaRPr>
          </a:p>
        </p:txBody>
      </p:sp>
      <p:sp>
        <p:nvSpPr>
          <p:cNvPr id="12291" name="Rectangle 3"/>
          <p:cNvSpPr>
            <a:spLocks noGrp="1" noChangeArrowheads="1"/>
          </p:cNvSpPr>
          <p:nvPr>
            <p:ph type="body" idx="1"/>
          </p:nvPr>
        </p:nvSpPr>
        <p:spPr>
          <a:xfrm>
            <a:off x="762000" y="1646237"/>
            <a:ext cx="8229600" cy="5059363"/>
          </a:xfrm>
        </p:spPr>
        <p:txBody>
          <a:bodyPr/>
          <a:lstStyle/>
          <a:p>
            <a:pPr marL="463550" indent="-463550">
              <a:spcBef>
                <a:spcPct val="0"/>
              </a:spcBef>
              <a:spcAft>
                <a:spcPts val="600"/>
              </a:spcAft>
            </a:pPr>
            <a:r>
              <a:rPr lang="en-US" sz="2400" dirty="0" smtClean="0">
                <a:latin typeface="Helvetica" pitchFamily="64" charset="0"/>
                <a:ea typeface="ＭＳ Ｐゴシック" pitchFamily="34" charset="-128"/>
              </a:rPr>
              <a:t>Allows collaborative professional development to be based on best practices</a:t>
            </a:r>
          </a:p>
          <a:p>
            <a:pPr marL="463550" indent="-463550">
              <a:spcBef>
                <a:spcPct val="0"/>
              </a:spcBef>
              <a:spcAft>
                <a:spcPts val="600"/>
              </a:spcAft>
            </a:pPr>
            <a:r>
              <a:rPr lang="en-US" sz="2400" dirty="0" smtClean="0">
                <a:latin typeface="Helvetica" pitchFamily="64" charset="0"/>
                <a:ea typeface="ＭＳ Ｐゴシック" pitchFamily="34" charset="-128"/>
              </a:rPr>
              <a:t>Allows the development of common assessments and other tools</a:t>
            </a:r>
          </a:p>
          <a:p>
            <a:pPr marL="463550" indent="-463550">
              <a:spcBef>
                <a:spcPct val="0"/>
              </a:spcBef>
              <a:spcAft>
                <a:spcPts val="600"/>
              </a:spcAft>
            </a:pPr>
            <a:r>
              <a:rPr lang="en-US" sz="2400" dirty="0" smtClean="0">
                <a:latin typeface="Helvetica" pitchFamily="64" charset="0"/>
                <a:ea typeface="ＭＳ Ｐゴシック" pitchFamily="34" charset="-128"/>
              </a:rPr>
              <a:t>Enables comparison of policies and achievement across states and districts</a:t>
            </a:r>
          </a:p>
          <a:p>
            <a:pPr marL="463550" indent="-463550">
              <a:spcBef>
                <a:spcPct val="0"/>
              </a:spcBef>
              <a:spcAft>
                <a:spcPts val="600"/>
              </a:spcAft>
            </a:pPr>
            <a:r>
              <a:rPr lang="en-US" sz="2400" dirty="0" smtClean="0">
                <a:latin typeface="Helvetica" pitchFamily="64" charset="0"/>
                <a:ea typeface="ＭＳ Ｐゴシック" pitchFamily="34" charset="-128"/>
              </a:rPr>
              <a:t>Creates potential for collaborative groups to get more mileage from:</a:t>
            </a:r>
          </a:p>
          <a:p>
            <a:pPr marL="450850" lvl="1" indent="0">
              <a:spcBef>
                <a:spcPct val="0"/>
              </a:spcBef>
              <a:spcAft>
                <a:spcPts val="600"/>
              </a:spcAft>
              <a:buNone/>
            </a:pPr>
            <a:r>
              <a:rPr lang="en-US" sz="2400" dirty="0" smtClean="0">
                <a:latin typeface="Helvetica" pitchFamily="64" charset="0"/>
                <a:ea typeface="ＭＳ Ｐゴシック" pitchFamily="34" charset="-128"/>
              </a:rPr>
              <a:t>Curriculum development, assessment, and professional development</a:t>
            </a:r>
          </a:p>
        </p:txBody>
      </p:sp>
      <p:sp>
        <p:nvSpPr>
          <p:cNvPr id="2" name="TextBox 1"/>
          <p:cNvSpPr txBox="1"/>
          <p:nvPr/>
        </p:nvSpPr>
        <p:spPr>
          <a:xfrm>
            <a:off x="476250" y="381000"/>
            <a:ext cx="8229600" cy="646331"/>
          </a:xfrm>
          <a:prstGeom prst="rect">
            <a:avLst/>
          </a:prstGeom>
          <a:noFill/>
        </p:spPr>
        <p:txBody>
          <a:bodyPr wrap="square" rtlCol="0">
            <a:spAutoFit/>
          </a:bodyPr>
          <a:lstStyle/>
          <a:p>
            <a:pPr algn="ctr"/>
            <a:r>
              <a:rPr lang="en-US" sz="3600" dirty="0">
                <a:solidFill>
                  <a:srgbClr val="000000"/>
                </a:solidFill>
                <a:latin typeface="Arial"/>
                <a:ea typeface="ＭＳ Ｐゴシック" pitchFamily="34" charset="-128"/>
              </a:rPr>
              <a:t>Benefits for States and Districts</a:t>
            </a:r>
            <a:endParaRPr lang="en-US" sz="3600" dirty="0">
              <a:solidFill>
                <a:srgbClr val="000000"/>
              </a:solidFill>
              <a:latin typeface="Arial"/>
            </a:endParaRPr>
          </a:p>
        </p:txBody>
      </p:sp>
    </p:spTree>
    <p:extLst>
      <p:ext uri="{BB962C8B-B14F-4D97-AF65-F5344CB8AC3E}">
        <p14:creationId xmlns:p14="http://schemas.microsoft.com/office/powerpoint/2010/main" val="203257784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0"/>
            <a:ext cx="7772400" cy="1143000"/>
          </a:xfrm>
        </p:spPr>
        <p:txBody>
          <a:bodyPr/>
          <a:lstStyle/>
          <a:p>
            <a:r>
              <a:rPr lang="en-US" dirty="0" smtClean="0">
                <a:solidFill>
                  <a:schemeClr val="tx1"/>
                </a:solidFill>
              </a:rPr>
              <a:t>Standards do NOT define…</a:t>
            </a:r>
            <a:endParaRPr lang="en-US" dirty="0">
              <a:solidFill>
                <a:schemeClr val="tx1"/>
              </a:solidFill>
            </a:endParaRPr>
          </a:p>
        </p:txBody>
      </p:sp>
      <p:sp>
        <p:nvSpPr>
          <p:cNvPr id="3" name="Content Placeholder 2"/>
          <p:cNvSpPr>
            <a:spLocks noGrp="1"/>
          </p:cNvSpPr>
          <p:nvPr>
            <p:ph idx="1"/>
          </p:nvPr>
        </p:nvSpPr>
        <p:spPr>
          <a:xfrm>
            <a:off x="1295400" y="1676400"/>
            <a:ext cx="7620000" cy="4495800"/>
          </a:xfrm>
        </p:spPr>
        <p:txBody>
          <a:bodyPr>
            <a:normAutofit lnSpcReduction="10000"/>
          </a:bodyPr>
          <a:lstStyle/>
          <a:p>
            <a:r>
              <a:rPr lang="en-US" sz="2800" dirty="0" smtClean="0"/>
              <a:t>How teachers should teach</a:t>
            </a:r>
          </a:p>
          <a:p>
            <a:r>
              <a:rPr lang="en-US" sz="2800" dirty="0" smtClean="0"/>
              <a:t>All that can or should be taught</a:t>
            </a:r>
          </a:p>
          <a:p>
            <a:r>
              <a:rPr lang="en-US" sz="2800" dirty="0" smtClean="0"/>
              <a:t>The nature of advanced work beyond the core</a:t>
            </a:r>
          </a:p>
          <a:p>
            <a:r>
              <a:rPr lang="en-US" sz="2800" dirty="0" smtClean="0"/>
              <a:t>The interventions needed for students well below grade level</a:t>
            </a:r>
          </a:p>
          <a:p>
            <a:r>
              <a:rPr lang="en-US" sz="2800" dirty="0" smtClean="0"/>
              <a:t>The full range of support for English language learners and students with special needs</a:t>
            </a:r>
          </a:p>
          <a:p>
            <a:r>
              <a:rPr lang="en-US" sz="2800" dirty="0" smtClean="0"/>
              <a:t>Everything needed to be college and career ready</a:t>
            </a:r>
          </a:p>
          <a:p>
            <a:r>
              <a:rPr lang="en-US" sz="2800" dirty="0" smtClean="0"/>
              <a:t>A curriculum</a:t>
            </a:r>
            <a:endParaRPr lang="en-US" sz="2800"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r>
              <a:rPr lang="en-US" dirty="0" smtClean="0"/>
              <a:t>The Process: Organizational Structure</a:t>
            </a:r>
            <a:endParaRPr lang="en-US" dirty="0"/>
          </a:p>
        </p:txBody>
      </p:sp>
      <p:sp>
        <p:nvSpPr>
          <p:cNvPr id="3" name="Content Placeholder 2"/>
          <p:cNvSpPr>
            <a:spLocks noGrp="1"/>
          </p:cNvSpPr>
          <p:nvPr>
            <p:ph sz="quarter" idx="1"/>
          </p:nvPr>
        </p:nvSpPr>
        <p:spPr/>
        <p:txBody>
          <a:bodyPr/>
          <a:lstStyle/>
          <a:p>
            <a:r>
              <a:rPr lang="en-US" dirty="0" smtClean="0"/>
              <a:t>Examine the organizational structure of the Common Core State Standards</a:t>
            </a:r>
          </a:p>
          <a:p>
            <a:pPr lvl="1"/>
            <a:r>
              <a:rPr lang="en-US" dirty="0" smtClean="0"/>
              <a:t>Identify the Domains used in the Common Core State Standards </a:t>
            </a:r>
          </a:p>
          <a:p>
            <a:pPr lvl="1"/>
            <a:endParaRPr lang="en-US" dirty="0" smtClean="0"/>
          </a:p>
          <a:p>
            <a:endParaRPr lang="en-US" dirty="0"/>
          </a:p>
        </p:txBody>
      </p:sp>
      <p:pic>
        <p:nvPicPr>
          <p:cNvPr id="5" name="Picture 4" descr="Picture 3.png">
            <a:hlinkClick r:id="rId3"/>
          </p:cNvPr>
          <p:cNvPicPr>
            <a:picLocks noChangeAspect="1"/>
          </p:cNvPicPr>
          <p:nvPr/>
        </p:nvPicPr>
        <p:blipFill>
          <a:blip r:embed="rId4" cstate="print"/>
          <a:srcRect t="495"/>
          <a:stretch>
            <a:fillRect/>
          </a:stretch>
        </p:blipFill>
        <p:spPr>
          <a:xfrm>
            <a:off x="1143000" y="3758718"/>
            <a:ext cx="6553200" cy="2565861"/>
          </a:xfrm>
          <a:prstGeom prst="rect">
            <a:avLst/>
          </a:prstGeom>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Eclipse">
  <a:themeElements>
    <a:clrScheme name="Eclipse 1">
      <a:dk1>
        <a:srgbClr val="000000"/>
      </a:dk1>
      <a:lt1>
        <a:srgbClr val="FFFFFF"/>
      </a:lt1>
      <a:dk2>
        <a:srgbClr val="006666"/>
      </a:dk2>
      <a:lt2>
        <a:srgbClr val="5F5F5F"/>
      </a:lt2>
      <a:accent1>
        <a:srgbClr val="33CCCC"/>
      </a:accent1>
      <a:accent2>
        <a:srgbClr val="99CCCC"/>
      </a:accent2>
      <a:accent3>
        <a:srgbClr val="FFFFFF"/>
      </a:accent3>
      <a:accent4>
        <a:srgbClr val="000000"/>
      </a:accent4>
      <a:accent5>
        <a:srgbClr val="ADE2E2"/>
      </a:accent5>
      <a:accent6>
        <a:srgbClr val="8AB9B9"/>
      </a:accent6>
      <a:hlink>
        <a:srgbClr val="006666"/>
      </a:hlink>
      <a:folHlink>
        <a:srgbClr val="B2B2B2"/>
      </a:folHlink>
    </a:clrScheme>
    <a:fontScheme name="Eclipse">
      <a:majorFont>
        <a:latin typeface="Arial"/>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Verdana"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Verdana" pitchFamily="34" charset="0"/>
          </a:defRPr>
        </a:defPPr>
      </a:lstStyle>
    </a:lnDef>
  </a:objectDefaults>
  <a:extraClrSchemeLst>
    <a:extraClrScheme>
      <a:clrScheme name="Eclipse 1">
        <a:dk1>
          <a:srgbClr val="000000"/>
        </a:dk1>
        <a:lt1>
          <a:srgbClr val="FFFFFF"/>
        </a:lt1>
        <a:dk2>
          <a:srgbClr val="006666"/>
        </a:dk2>
        <a:lt2>
          <a:srgbClr val="5F5F5F"/>
        </a:lt2>
        <a:accent1>
          <a:srgbClr val="33CCCC"/>
        </a:accent1>
        <a:accent2>
          <a:srgbClr val="99CCCC"/>
        </a:accent2>
        <a:accent3>
          <a:srgbClr val="FFFFFF"/>
        </a:accent3>
        <a:accent4>
          <a:srgbClr val="000000"/>
        </a:accent4>
        <a:accent5>
          <a:srgbClr val="ADE2E2"/>
        </a:accent5>
        <a:accent6>
          <a:srgbClr val="8AB9B9"/>
        </a:accent6>
        <a:hlink>
          <a:srgbClr val="006666"/>
        </a:hlink>
        <a:folHlink>
          <a:srgbClr val="B2B2B2"/>
        </a:folHlink>
      </a:clrScheme>
      <a:clrMap bg1="lt1" tx1="dk1" bg2="lt2" tx2="dk2" accent1="accent1" accent2="accent2" accent3="accent3" accent4="accent4" accent5="accent5" accent6="accent6" hlink="hlink" folHlink="folHlink"/>
    </a:extraClrScheme>
    <a:extraClrScheme>
      <a:clrScheme name="Eclipse 2">
        <a:dk1>
          <a:srgbClr val="000000"/>
        </a:dk1>
        <a:lt1>
          <a:srgbClr val="FFFFFF"/>
        </a:lt1>
        <a:dk2>
          <a:srgbClr val="333366"/>
        </a:dk2>
        <a:lt2>
          <a:srgbClr val="5F5F5F"/>
        </a:lt2>
        <a:accent1>
          <a:srgbClr val="CC99FF"/>
        </a:accent1>
        <a:accent2>
          <a:srgbClr val="99CCCC"/>
        </a:accent2>
        <a:accent3>
          <a:srgbClr val="FFFFFF"/>
        </a:accent3>
        <a:accent4>
          <a:srgbClr val="000000"/>
        </a:accent4>
        <a:accent5>
          <a:srgbClr val="E2CAFF"/>
        </a:accent5>
        <a:accent6>
          <a:srgbClr val="8AB9B9"/>
        </a:accent6>
        <a:hlink>
          <a:srgbClr val="666699"/>
        </a:hlink>
        <a:folHlink>
          <a:srgbClr val="660066"/>
        </a:folHlink>
      </a:clrScheme>
      <a:clrMap bg1="lt1" tx1="dk1" bg2="lt2" tx2="dk2" accent1="accent1" accent2="accent2" accent3="accent3" accent4="accent4" accent5="accent5" accent6="accent6" hlink="hlink" folHlink="folHlink"/>
    </a:extraClrScheme>
    <a:extraClrScheme>
      <a:clrScheme name="Eclipse 3">
        <a:dk1>
          <a:srgbClr val="000000"/>
        </a:dk1>
        <a:lt1>
          <a:srgbClr val="FFFFFF"/>
        </a:lt1>
        <a:dk2>
          <a:srgbClr val="0000CC"/>
        </a:dk2>
        <a:lt2>
          <a:srgbClr val="434343"/>
        </a:lt2>
        <a:accent1>
          <a:srgbClr val="99CC00"/>
        </a:accent1>
        <a:accent2>
          <a:srgbClr val="FFCC00"/>
        </a:accent2>
        <a:accent3>
          <a:srgbClr val="FFFFFF"/>
        </a:accent3>
        <a:accent4>
          <a:srgbClr val="000000"/>
        </a:accent4>
        <a:accent5>
          <a:srgbClr val="CAE2AA"/>
        </a:accent5>
        <a:accent6>
          <a:srgbClr val="E7B900"/>
        </a:accent6>
        <a:hlink>
          <a:srgbClr val="FF0000"/>
        </a:hlink>
        <a:folHlink>
          <a:srgbClr val="808080"/>
        </a:folHlink>
      </a:clrScheme>
      <a:clrMap bg1="lt1" tx1="dk1" bg2="lt2" tx2="dk2" accent1="accent1" accent2="accent2" accent3="accent3" accent4="accent4" accent5="accent5" accent6="accent6" hlink="hlink" folHlink="folHlink"/>
    </a:extraClrScheme>
    <a:extraClrScheme>
      <a:clrScheme name="Eclipse 4">
        <a:dk1>
          <a:srgbClr val="000000"/>
        </a:dk1>
        <a:lt1>
          <a:srgbClr val="64AAAE"/>
        </a:lt1>
        <a:dk2>
          <a:srgbClr val="FFFFCC"/>
        </a:dk2>
        <a:lt2>
          <a:srgbClr val="5F5F5F"/>
        </a:lt2>
        <a:accent1>
          <a:srgbClr val="B4B1DB"/>
        </a:accent1>
        <a:accent2>
          <a:srgbClr val="61C1D7"/>
        </a:accent2>
        <a:accent3>
          <a:srgbClr val="B8D2D3"/>
        </a:accent3>
        <a:accent4>
          <a:srgbClr val="000000"/>
        </a:accent4>
        <a:accent5>
          <a:srgbClr val="D6D5EA"/>
        </a:accent5>
        <a:accent6>
          <a:srgbClr val="57AFC3"/>
        </a:accent6>
        <a:hlink>
          <a:srgbClr val="257177"/>
        </a:hlink>
        <a:folHlink>
          <a:srgbClr val="CCCCCC"/>
        </a:folHlink>
      </a:clrScheme>
      <a:clrMap bg1="lt1" tx1="dk1" bg2="lt2" tx2="dk2" accent1="accent1" accent2="accent2" accent3="accent3" accent4="accent4" accent5="accent5" accent6="accent6" hlink="hlink" folHlink="folHlink"/>
    </a:extraClrScheme>
    <a:extraClrScheme>
      <a:clrScheme name="Eclipse 5">
        <a:dk1>
          <a:srgbClr val="5F5F5F"/>
        </a:dk1>
        <a:lt1>
          <a:srgbClr val="F8F8F8"/>
        </a:lt1>
        <a:dk2>
          <a:srgbClr val="2A285A"/>
        </a:dk2>
        <a:lt2>
          <a:srgbClr val="FFFFFF"/>
        </a:lt2>
        <a:accent1>
          <a:srgbClr val="999966"/>
        </a:accent1>
        <a:accent2>
          <a:srgbClr val="8C8B9D"/>
        </a:accent2>
        <a:accent3>
          <a:srgbClr val="ACACB5"/>
        </a:accent3>
        <a:accent4>
          <a:srgbClr val="D4D4D4"/>
        </a:accent4>
        <a:accent5>
          <a:srgbClr val="CACAB8"/>
        </a:accent5>
        <a:accent6>
          <a:srgbClr val="7E7D8E"/>
        </a:accent6>
        <a:hlink>
          <a:srgbClr val="465174"/>
        </a:hlink>
        <a:folHlink>
          <a:srgbClr val="C0C0C0"/>
        </a:folHlink>
      </a:clrScheme>
      <a:clrMap bg1="dk2" tx1="lt1" bg2="dk1" tx2="lt2" accent1="accent1" accent2="accent2" accent3="accent3" accent4="accent4" accent5="accent5" accent6="accent6" hlink="hlink" folHlink="folHlink"/>
    </a:extraClrScheme>
    <a:extraClrScheme>
      <a:clrScheme name="Eclipse 6">
        <a:dk1>
          <a:srgbClr val="434343"/>
        </a:dk1>
        <a:lt1>
          <a:srgbClr val="FFFFFF"/>
        </a:lt1>
        <a:dk2>
          <a:srgbClr val="360404"/>
        </a:dk2>
        <a:lt2>
          <a:srgbClr val="FFFFFF"/>
        </a:lt2>
        <a:accent1>
          <a:srgbClr val="669900"/>
        </a:accent1>
        <a:accent2>
          <a:srgbClr val="CC6600"/>
        </a:accent2>
        <a:accent3>
          <a:srgbClr val="AEAAAA"/>
        </a:accent3>
        <a:accent4>
          <a:srgbClr val="DADADA"/>
        </a:accent4>
        <a:accent5>
          <a:srgbClr val="B8CAAA"/>
        </a:accent5>
        <a:accent6>
          <a:srgbClr val="B95C00"/>
        </a:accent6>
        <a:hlink>
          <a:srgbClr val="CC3300"/>
        </a:hlink>
        <a:folHlink>
          <a:srgbClr val="808080"/>
        </a:folHlink>
      </a:clrScheme>
      <a:clrMap bg1="dk2" tx1="lt1" bg2="dk1" tx2="lt2" accent1="accent1" accent2="accent2" accent3="accent3" accent4="accent4" accent5="accent5" accent6="accent6" hlink="hlink" folHlink="folHlink"/>
    </a:extraClrScheme>
    <a:extraClrScheme>
      <a:clrScheme name="Eclipse 7">
        <a:dk1>
          <a:srgbClr val="434343"/>
        </a:dk1>
        <a:lt1>
          <a:srgbClr val="FFFFFF"/>
        </a:lt1>
        <a:dk2>
          <a:srgbClr val="000000"/>
        </a:dk2>
        <a:lt2>
          <a:srgbClr val="8285FE"/>
        </a:lt2>
        <a:accent1>
          <a:srgbClr val="669900"/>
        </a:accent1>
        <a:accent2>
          <a:srgbClr val="9900FF"/>
        </a:accent2>
        <a:accent3>
          <a:srgbClr val="AAAAAA"/>
        </a:accent3>
        <a:accent4>
          <a:srgbClr val="DADADA"/>
        </a:accent4>
        <a:accent5>
          <a:srgbClr val="B8CAAA"/>
        </a:accent5>
        <a:accent6>
          <a:srgbClr val="8A00E7"/>
        </a:accent6>
        <a:hlink>
          <a:srgbClr val="6600CC"/>
        </a:hlink>
        <a:folHlink>
          <a:srgbClr val="808080"/>
        </a:folHlink>
      </a:clrScheme>
      <a:clrMap bg1="dk2" tx1="lt1" bg2="dk1" tx2="lt2" accent1="accent1" accent2="accent2" accent3="accent3" accent4="accent4" accent5="accent5" accent6="accent6" hlink="hlink" folHlink="folHlink"/>
    </a:extraClrScheme>
    <a:extraClrScheme>
      <a:clrScheme name="Eclipse 8">
        <a:dk1>
          <a:srgbClr val="434343"/>
        </a:dk1>
        <a:lt1>
          <a:srgbClr val="FFFFFF"/>
        </a:lt1>
        <a:dk2>
          <a:srgbClr val="000000"/>
        </a:dk2>
        <a:lt2>
          <a:srgbClr val="0066FF"/>
        </a:lt2>
        <a:accent1>
          <a:srgbClr val="339966"/>
        </a:accent1>
        <a:accent2>
          <a:srgbClr val="FFCC00"/>
        </a:accent2>
        <a:accent3>
          <a:srgbClr val="AAAAAA"/>
        </a:accent3>
        <a:accent4>
          <a:srgbClr val="DADADA"/>
        </a:accent4>
        <a:accent5>
          <a:srgbClr val="ADCAB8"/>
        </a:accent5>
        <a:accent6>
          <a:srgbClr val="E7B900"/>
        </a:accent6>
        <a:hlink>
          <a:srgbClr val="CC0000"/>
        </a:hlink>
        <a:folHlink>
          <a:srgbClr val="808080"/>
        </a:folHlink>
      </a:clrScheme>
      <a:clrMap bg1="dk2" tx1="lt1" bg2="dk1" tx2="lt2" accent1="accent1" accent2="accent2" accent3="accent3" accent4="accent4" accent5="accent5" accent6="accent6" hlink="hlink" folHlink="folHlink"/>
    </a:extraClrScheme>
    <a:extraClrScheme>
      <a:clrScheme name="Eclipse 9">
        <a:dk1>
          <a:srgbClr val="333300"/>
        </a:dk1>
        <a:lt1>
          <a:srgbClr val="FFFFFF"/>
        </a:lt1>
        <a:dk2>
          <a:srgbClr val="669900"/>
        </a:dk2>
        <a:lt2>
          <a:srgbClr val="FFFFCC"/>
        </a:lt2>
        <a:accent1>
          <a:srgbClr val="CCCC00"/>
        </a:accent1>
        <a:accent2>
          <a:srgbClr val="99CC00"/>
        </a:accent2>
        <a:accent3>
          <a:srgbClr val="B8CAAA"/>
        </a:accent3>
        <a:accent4>
          <a:srgbClr val="DADADA"/>
        </a:accent4>
        <a:accent5>
          <a:srgbClr val="E2E2AA"/>
        </a:accent5>
        <a:accent6>
          <a:srgbClr val="8AB900"/>
        </a:accent6>
        <a:hlink>
          <a:srgbClr val="336600"/>
        </a:hlink>
        <a:folHlink>
          <a:srgbClr val="FFFF66"/>
        </a:folHlink>
      </a:clrScheme>
      <a:clrMap bg1="dk2" tx1="lt1" bg2="dk1" tx2="lt2" accent1="accent1" accent2="accent2" accent3="accent3" accent4="accent4" accent5="accent5" accent6="accent6" hlink="hlink" folHlink="folHlink"/>
    </a:extraClrScheme>
    <a:extraClrScheme>
      <a:clrScheme name="Eclipse 10">
        <a:dk1>
          <a:srgbClr val="333333"/>
        </a:dk1>
        <a:lt1>
          <a:srgbClr val="FFFFCC"/>
        </a:lt1>
        <a:dk2>
          <a:srgbClr val="660000"/>
        </a:dk2>
        <a:lt2>
          <a:srgbClr val="CCCCCC"/>
        </a:lt2>
        <a:accent1>
          <a:srgbClr val="FF6600"/>
        </a:accent1>
        <a:accent2>
          <a:srgbClr val="CC3300"/>
        </a:accent2>
        <a:accent3>
          <a:srgbClr val="B8AAAA"/>
        </a:accent3>
        <a:accent4>
          <a:srgbClr val="DADAAE"/>
        </a:accent4>
        <a:accent5>
          <a:srgbClr val="FFB8AA"/>
        </a:accent5>
        <a:accent6>
          <a:srgbClr val="B92D00"/>
        </a:accent6>
        <a:hlink>
          <a:srgbClr val="990000"/>
        </a:hlink>
        <a:folHlink>
          <a:srgbClr val="CC990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2081</TotalTime>
  <Words>4041</Words>
  <Application>Microsoft Office PowerPoint</Application>
  <PresentationFormat>On-screen Show (4:3)</PresentationFormat>
  <Paragraphs>397</Paragraphs>
  <Slides>32</Slides>
  <Notes>31</Notes>
  <HiddenSlides>0</HiddenSlides>
  <MMClips>0</MMClips>
  <ScaleCrop>false</ScaleCrop>
  <HeadingPairs>
    <vt:vector size="4" baseType="variant">
      <vt:variant>
        <vt:lpstr>Theme</vt:lpstr>
      </vt:variant>
      <vt:variant>
        <vt:i4>1</vt:i4>
      </vt:variant>
      <vt:variant>
        <vt:lpstr>Slide Titles</vt:lpstr>
      </vt:variant>
      <vt:variant>
        <vt:i4>32</vt:i4>
      </vt:variant>
    </vt:vector>
  </HeadingPairs>
  <TitlesOfParts>
    <vt:vector size="33" baseType="lpstr">
      <vt:lpstr>Eclipse</vt:lpstr>
      <vt:lpstr>PowerPoint Presentation</vt:lpstr>
      <vt:lpstr>   Understanding Common Core State Standards </vt:lpstr>
      <vt:lpstr>Background</vt:lpstr>
      <vt:lpstr>Common Core State Standards Evidence Base</vt:lpstr>
      <vt:lpstr>PowerPoint Presentation</vt:lpstr>
      <vt:lpstr>Why are they important?</vt:lpstr>
      <vt:lpstr>Benefits for States and Districts</vt:lpstr>
      <vt:lpstr>Standards do NOT define…</vt:lpstr>
      <vt:lpstr>The Process: Organizational Structure</vt:lpstr>
      <vt:lpstr>Design and Organization - ELA</vt:lpstr>
      <vt:lpstr>Design and Organization - ELA</vt:lpstr>
      <vt:lpstr>Literacy Standards for History/Social Studies, Science, and Technical Subjects</vt:lpstr>
      <vt:lpstr>Common Core State Standards</vt:lpstr>
      <vt:lpstr> Design and Organization -Mathematics</vt:lpstr>
      <vt:lpstr>Design and Organization</vt:lpstr>
      <vt:lpstr>Key Features</vt:lpstr>
      <vt:lpstr>Frequently Asked Questions</vt:lpstr>
      <vt:lpstr>Next Generation of Assessments</vt:lpstr>
      <vt:lpstr>Partnership for the Assessment of  Readiness for College and Careers (PARCC)</vt:lpstr>
      <vt:lpstr>SMARTER  Balanced Assessment Consortium (SBAC)</vt:lpstr>
      <vt:lpstr>Frequently Asked Questions</vt:lpstr>
      <vt:lpstr>Frequently Asked Questions</vt:lpstr>
      <vt:lpstr>Frequently Asked Questions</vt:lpstr>
      <vt:lpstr>References</vt:lpstr>
      <vt:lpstr>References</vt:lpstr>
      <vt:lpstr>Assessment Consortiums</vt:lpstr>
      <vt:lpstr>For additional professional development information </vt:lpstr>
      <vt:lpstr>National Governors Association</vt:lpstr>
      <vt:lpstr>Council of Chief State School Officers</vt:lpstr>
      <vt:lpstr>PowerPoint Presentation</vt:lpstr>
      <vt:lpstr>PARCC States</vt:lpstr>
      <vt:lpstr>SMARTER Balanced Assessment States</vt:lpstr>
    </vt:vector>
  </TitlesOfParts>
  <Company>CLI</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lindsaya</dc:creator>
  <cp:lastModifiedBy>Mark</cp:lastModifiedBy>
  <cp:revision>162</cp:revision>
  <dcterms:created xsi:type="dcterms:W3CDTF">2010-02-24T14:37:28Z</dcterms:created>
  <dcterms:modified xsi:type="dcterms:W3CDTF">2011-01-17T15:29:47Z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SPSDescription">
    <vt:lpwstr/>
  </property>
  <property fmtid="{D5CDD505-2E9C-101B-9397-08002B2CF9AE}" pid="3" name="Owner">
    <vt:lpwstr/>
  </property>
  <property fmtid="{D5CDD505-2E9C-101B-9397-08002B2CF9AE}" pid="4" name="Status">
    <vt:lpwstr/>
  </property>
</Properties>
</file>